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0"/>
  </p:notesMasterIdLst>
  <p:handoutMasterIdLst>
    <p:handoutMasterId r:id="rId81"/>
  </p:handoutMasterIdLst>
  <p:sldIdLst>
    <p:sldId id="256" r:id="rId5"/>
    <p:sldId id="386" r:id="rId6"/>
    <p:sldId id="387" r:id="rId7"/>
    <p:sldId id="388" r:id="rId8"/>
    <p:sldId id="389" r:id="rId9"/>
    <p:sldId id="390" r:id="rId10"/>
    <p:sldId id="266" r:id="rId11"/>
    <p:sldId id="392" r:id="rId12"/>
    <p:sldId id="290" r:id="rId13"/>
    <p:sldId id="393" r:id="rId14"/>
    <p:sldId id="259" r:id="rId15"/>
    <p:sldId id="1626" r:id="rId16"/>
    <p:sldId id="260" r:id="rId17"/>
    <p:sldId id="261" r:id="rId18"/>
    <p:sldId id="262" r:id="rId19"/>
    <p:sldId id="265" r:id="rId20"/>
    <p:sldId id="263" r:id="rId21"/>
    <p:sldId id="1623" r:id="rId22"/>
    <p:sldId id="1554" r:id="rId23"/>
    <p:sldId id="1613" r:id="rId24"/>
    <p:sldId id="1589" r:id="rId25"/>
    <p:sldId id="274" r:id="rId26"/>
    <p:sldId id="1588" r:id="rId27"/>
    <p:sldId id="1593" r:id="rId28"/>
    <p:sldId id="1592" r:id="rId29"/>
    <p:sldId id="1622" r:id="rId30"/>
    <p:sldId id="1614" r:id="rId31"/>
    <p:sldId id="1570" r:id="rId32"/>
    <p:sldId id="268" r:id="rId33"/>
    <p:sldId id="295" r:id="rId34"/>
    <p:sldId id="314" r:id="rId35"/>
    <p:sldId id="335" r:id="rId36"/>
    <p:sldId id="273" r:id="rId37"/>
    <p:sldId id="360" r:id="rId38"/>
    <p:sldId id="1587" r:id="rId39"/>
    <p:sldId id="1615" r:id="rId40"/>
    <p:sldId id="364" r:id="rId41"/>
    <p:sldId id="1555" r:id="rId42"/>
    <p:sldId id="365" r:id="rId43"/>
    <p:sldId id="1616" r:id="rId44"/>
    <p:sldId id="1624" r:id="rId45"/>
    <p:sldId id="1625" r:id="rId46"/>
    <p:sldId id="296" r:id="rId47"/>
    <p:sldId id="299" r:id="rId48"/>
    <p:sldId id="300" r:id="rId49"/>
    <p:sldId id="1635" r:id="rId50"/>
    <p:sldId id="694" r:id="rId51"/>
    <p:sldId id="1634" r:id="rId52"/>
    <p:sldId id="301" r:id="rId53"/>
    <p:sldId id="302" r:id="rId54"/>
    <p:sldId id="306" r:id="rId55"/>
    <p:sldId id="303" r:id="rId56"/>
    <p:sldId id="304" r:id="rId57"/>
    <p:sldId id="1628" r:id="rId58"/>
    <p:sldId id="305" r:id="rId59"/>
    <p:sldId id="1630" r:id="rId60"/>
    <p:sldId id="310" r:id="rId61"/>
    <p:sldId id="311" r:id="rId62"/>
    <p:sldId id="313" r:id="rId63"/>
    <p:sldId id="316" r:id="rId64"/>
    <p:sldId id="317" r:id="rId65"/>
    <p:sldId id="398" r:id="rId66"/>
    <p:sldId id="1487" r:id="rId67"/>
    <p:sldId id="842" r:id="rId68"/>
    <p:sldId id="1629" r:id="rId69"/>
    <p:sldId id="362" r:id="rId70"/>
    <p:sldId id="1559" r:id="rId71"/>
    <p:sldId id="285" r:id="rId72"/>
    <p:sldId id="1618" r:id="rId73"/>
    <p:sldId id="1619" r:id="rId74"/>
    <p:sldId id="1620" r:id="rId75"/>
    <p:sldId id="383" r:id="rId76"/>
    <p:sldId id="309" r:id="rId77"/>
    <p:sldId id="385" r:id="rId78"/>
    <p:sldId id="308" r:id="rId7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4796B-5B86-44F2-86DD-1C5EF405C167}" v="25" dt="2024-03-02T15:04:0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472"/>
    </p:cViewPr>
  </p:sorterViewPr>
  <p:notesViewPr>
    <p:cSldViewPr snapToGrid="0">
      <p:cViewPr varScale="1">
        <p:scale>
          <a:sx n="88" d="100"/>
          <a:sy n="88" d="100"/>
        </p:scale>
        <p:origin x="29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91BFE-AF9D-4099-81C2-0274815B5DB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C9CD45-E0A2-4C12-9577-B363041B24E4}">
      <dgm:prSet phldrT="[Text]"/>
      <dgm:spPr/>
      <dgm:t>
        <a:bodyPr/>
        <a:lstStyle/>
        <a:p>
          <a:r>
            <a:rPr lang="de-DE" dirty="0"/>
            <a:t>Eisprung</a:t>
          </a:r>
        </a:p>
      </dgm:t>
    </dgm:pt>
    <dgm:pt modelId="{FD992F33-9879-4D48-9508-5E3B16F494E8}" type="parTrans" cxnId="{24A3FCC8-13B1-47C1-9D42-800176893C43}">
      <dgm:prSet/>
      <dgm:spPr/>
      <dgm:t>
        <a:bodyPr/>
        <a:lstStyle/>
        <a:p>
          <a:endParaRPr lang="de-DE"/>
        </a:p>
      </dgm:t>
    </dgm:pt>
    <dgm:pt modelId="{8B35F8AD-7E89-416A-8057-6548E3B6A849}" type="sibTrans" cxnId="{24A3FCC8-13B1-47C1-9D42-800176893C43}">
      <dgm:prSet/>
      <dgm:spPr/>
      <dgm:t>
        <a:bodyPr/>
        <a:lstStyle/>
        <a:p>
          <a:endParaRPr lang="de-DE"/>
        </a:p>
      </dgm:t>
    </dgm:pt>
    <dgm:pt modelId="{4DF1A3BE-429E-448E-A570-6DD7A210B71F}">
      <dgm:prSet phldrT="[Text]"/>
      <dgm:spPr/>
      <dgm:t>
        <a:bodyPr/>
        <a:lstStyle/>
        <a:p>
          <a:r>
            <a:rPr lang="de-DE" dirty="0"/>
            <a:t>Tag 1 </a:t>
          </a:r>
        </a:p>
      </dgm:t>
    </dgm:pt>
    <dgm:pt modelId="{8FD0039E-BC68-4A82-958D-D89A4E17CF72}" type="parTrans" cxnId="{39C17425-9D59-4B1C-8D44-8578246F7DCE}">
      <dgm:prSet/>
      <dgm:spPr/>
      <dgm:t>
        <a:bodyPr/>
        <a:lstStyle/>
        <a:p>
          <a:endParaRPr lang="de-DE"/>
        </a:p>
      </dgm:t>
    </dgm:pt>
    <dgm:pt modelId="{6487150D-3C82-440C-969D-33E14C99C9E4}" type="sibTrans" cxnId="{39C17425-9D59-4B1C-8D44-8578246F7DCE}">
      <dgm:prSet/>
      <dgm:spPr/>
      <dgm:t>
        <a:bodyPr/>
        <a:lstStyle/>
        <a:p>
          <a:endParaRPr lang="de-DE"/>
        </a:p>
      </dgm:t>
    </dgm:pt>
    <dgm:pt modelId="{4C9B755E-6AFF-4564-BFFC-6B4FB8DAF74C}">
      <dgm:prSet phldrT="[Text]"/>
      <dgm:spPr/>
      <dgm:t>
        <a:bodyPr/>
        <a:lstStyle/>
        <a:p>
          <a:r>
            <a:rPr lang="de-DE" dirty="0"/>
            <a:t>Tag 2 </a:t>
          </a:r>
        </a:p>
      </dgm:t>
    </dgm:pt>
    <dgm:pt modelId="{34B6CD4B-206D-43AE-8379-F6AAF6F2F390}" type="parTrans" cxnId="{E00546E0-2A24-42C7-B470-A600F23D5F3A}">
      <dgm:prSet/>
      <dgm:spPr/>
      <dgm:t>
        <a:bodyPr/>
        <a:lstStyle/>
        <a:p>
          <a:endParaRPr lang="de-DE"/>
        </a:p>
      </dgm:t>
    </dgm:pt>
    <dgm:pt modelId="{842AAFB4-3693-42D6-8896-E7C4596E9B97}" type="sibTrans" cxnId="{E00546E0-2A24-42C7-B470-A600F23D5F3A}">
      <dgm:prSet/>
      <dgm:spPr/>
      <dgm:t>
        <a:bodyPr/>
        <a:lstStyle/>
        <a:p>
          <a:endParaRPr lang="de-DE"/>
        </a:p>
      </dgm:t>
    </dgm:pt>
    <dgm:pt modelId="{44BF0CC7-A7C7-41FA-9855-62F740F948F7}">
      <dgm:prSet phldrT="[Text]"/>
      <dgm:spPr/>
      <dgm:t>
        <a:bodyPr/>
        <a:lstStyle/>
        <a:p>
          <a:r>
            <a:rPr lang="de-DE" dirty="0"/>
            <a:t>Tag 3 </a:t>
          </a:r>
        </a:p>
      </dgm:t>
    </dgm:pt>
    <dgm:pt modelId="{E131885E-E40B-4EE3-9336-9AE827125238}" type="parTrans" cxnId="{63C80014-F9B4-4406-A9F7-21EBB4CF19F2}">
      <dgm:prSet/>
      <dgm:spPr/>
      <dgm:t>
        <a:bodyPr/>
        <a:lstStyle/>
        <a:p>
          <a:endParaRPr lang="de-DE"/>
        </a:p>
      </dgm:t>
    </dgm:pt>
    <dgm:pt modelId="{781A827E-6BB8-4519-8D99-FDAD8B5354B3}" type="sibTrans" cxnId="{63C80014-F9B4-4406-A9F7-21EBB4CF19F2}">
      <dgm:prSet/>
      <dgm:spPr/>
      <dgm:t>
        <a:bodyPr/>
        <a:lstStyle/>
        <a:p>
          <a:endParaRPr lang="de-DE"/>
        </a:p>
      </dgm:t>
    </dgm:pt>
    <dgm:pt modelId="{884FDA0A-D6FB-4344-A67F-34E47F560ADE}">
      <dgm:prSet phldrT="[Text]"/>
      <dgm:spPr/>
      <dgm:t>
        <a:bodyPr/>
        <a:lstStyle/>
        <a:p>
          <a:r>
            <a:rPr lang="de-DE" dirty="0"/>
            <a:t>Tag</a:t>
          </a:r>
          <a:r>
            <a:rPr lang="de-DE" baseline="0" dirty="0"/>
            <a:t> 4</a:t>
          </a:r>
          <a:endParaRPr lang="de-DE" dirty="0"/>
        </a:p>
      </dgm:t>
    </dgm:pt>
    <dgm:pt modelId="{6A64BCDC-2EF4-4A9C-862D-0E3BF7528480}" type="parTrans" cxnId="{7DC77CDF-C038-486C-85AC-348D61A4E4E9}">
      <dgm:prSet/>
      <dgm:spPr/>
      <dgm:t>
        <a:bodyPr/>
        <a:lstStyle/>
        <a:p>
          <a:endParaRPr lang="de-DE"/>
        </a:p>
      </dgm:t>
    </dgm:pt>
    <dgm:pt modelId="{3D370A3B-04DC-416E-86A7-7E2DCEDCECB2}" type="sibTrans" cxnId="{7DC77CDF-C038-486C-85AC-348D61A4E4E9}">
      <dgm:prSet/>
      <dgm:spPr/>
      <dgm:t>
        <a:bodyPr/>
        <a:lstStyle/>
        <a:p>
          <a:endParaRPr lang="de-DE"/>
        </a:p>
      </dgm:t>
    </dgm:pt>
    <dgm:pt modelId="{3A5E801D-9798-4C0E-9A7D-1BBDCA4C1483}" type="pres">
      <dgm:prSet presAssocID="{0D991BFE-AF9D-4099-81C2-0274815B5D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3E36400-CB7A-46A4-BF63-E57E607EDCA2}" type="pres">
      <dgm:prSet presAssocID="{0AC9CD45-E0A2-4C12-9577-B363041B24E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7493F-982F-4A11-9DC8-A5AD4B16D0B9}" type="pres">
      <dgm:prSet presAssocID="{8B35F8AD-7E89-416A-8057-6548E3B6A849}" presName="parSpace" presStyleCnt="0"/>
      <dgm:spPr/>
    </dgm:pt>
    <dgm:pt modelId="{D5353408-E486-4E2E-A91A-D98AE2BAFE9A}" type="pres">
      <dgm:prSet presAssocID="{4DF1A3BE-429E-448E-A570-6DD7A210B71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ABA0B6-377B-4841-947E-C67179DB14B7}" type="pres">
      <dgm:prSet presAssocID="{6487150D-3C82-440C-969D-33E14C99C9E4}" presName="parSpace" presStyleCnt="0"/>
      <dgm:spPr/>
    </dgm:pt>
    <dgm:pt modelId="{3B750684-D3C6-4246-A1A4-A3E872E55660}" type="pres">
      <dgm:prSet presAssocID="{4C9B755E-6AFF-4564-BFFC-6B4FB8DAF74C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5150B6-7FC1-430F-B631-AE04FF05043D}" type="pres">
      <dgm:prSet presAssocID="{842AAFB4-3693-42D6-8896-E7C4596E9B97}" presName="parSpace" presStyleCnt="0"/>
      <dgm:spPr/>
    </dgm:pt>
    <dgm:pt modelId="{B3BEE4FC-201B-45D4-96BA-D8FC80F78159}" type="pres">
      <dgm:prSet presAssocID="{44BF0CC7-A7C7-41FA-9855-62F740F948F7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7DE8AC-3455-4C30-B3D4-DCE6EBFC09B4}" type="pres">
      <dgm:prSet presAssocID="{781A827E-6BB8-4519-8D99-FDAD8B5354B3}" presName="parSpace" presStyleCnt="0"/>
      <dgm:spPr/>
    </dgm:pt>
    <dgm:pt modelId="{6EDB4D18-F935-42B8-AF5F-60D3712ABFF3}" type="pres">
      <dgm:prSet presAssocID="{884FDA0A-D6FB-4344-A67F-34E47F560ADE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976029-64B6-4716-8739-5DE997889A3A}" type="presOf" srcId="{0AC9CD45-E0A2-4C12-9577-B363041B24E4}" destId="{13E36400-CB7A-46A4-BF63-E57E607EDCA2}" srcOrd="0" destOrd="0" presId="urn:microsoft.com/office/officeart/2005/8/layout/hChevron3"/>
    <dgm:cxn modelId="{7DC77CDF-C038-486C-85AC-348D61A4E4E9}" srcId="{0D991BFE-AF9D-4099-81C2-0274815B5DB2}" destId="{884FDA0A-D6FB-4344-A67F-34E47F560ADE}" srcOrd="4" destOrd="0" parTransId="{6A64BCDC-2EF4-4A9C-862D-0E3BF7528480}" sibTransId="{3D370A3B-04DC-416E-86A7-7E2DCEDCECB2}"/>
    <dgm:cxn modelId="{63373D1F-C9FB-474D-82DF-757105464F3F}" type="presOf" srcId="{44BF0CC7-A7C7-41FA-9855-62F740F948F7}" destId="{B3BEE4FC-201B-45D4-96BA-D8FC80F78159}" srcOrd="0" destOrd="0" presId="urn:microsoft.com/office/officeart/2005/8/layout/hChevron3"/>
    <dgm:cxn modelId="{63C80014-F9B4-4406-A9F7-21EBB4CF19F2}" srcId="{0D991BFE-AF9D-4099-81C2-0274815B5DB2}" destId="{44BF0CC7-A7C7-41FA-9855-62F740F948F7}" srcOrd="3" destOrd="0" parTransId="{E131885E-E40B-4EE3-9336-9AE827125238}" sibTransId="{781A827E-6BB8-4519-8D99-FDAD8B5354B3}"/>
    <dgm:cxn modelId="{9762C3F3-6BCA-42F2-9A04-974CBED536A9}" type="presOf" srcId="{4C9B755E-6AFF-4564-BFFC-6B4FB8DAF74C}" destId="{3B750684-D3C6-4246-A1A4-A3E872E55660}" srcOrd="0" destOrd="0" presId="urn:microsoft.com/office/officeart/2005/8/layout/hChevron3"/>
    <dgm:cxn modelId="{F5FD9109-F6CE-476D-8C2E-FE82075AB2D5}" type="presOf" srcId="{884FDA0A-D6FB-4344-A67F-34E47F560ADE}" destId="{6EDB4D18-F935-42B8-AF5F-60D3712ABFF3}" srcOrd="0" destOrd="0" presId="urn:microsoft.com/office/officeart/2005/8/layout/hChevron3"/>
    <dgm:cxn modelId="{E00546E0-2A24-42C7-B470-A600F23D5F3A}" srcId="{0D991BFE-AF9D-4099-81C2-0274815B5DB2}" destId="{4C9B755E-6AFF-4564-BFFC-6B4FB8DAF74C}" srcOrd="2" destOrd="0" parTransId="{34B6CD4B-206D-43AE-8379-F6AAF6F2F390}" sibTransId="{842AAFB4-3693-42D6-8896-E7C4596E9B97}"/>
    <dgm:cxn modelId="{14048DC5-B170-4448-BCC1-FAE8DF6C3CAA}" type="presOf" srcId="{4DF1A3BE-429E-448E-A570-6DD7A210B71F}" destId="{D5353408-E486-4E2E-A91A-D98AE2BAFE9A}" srcOrd="0" destOrd="0" presId="urn:microsoft.com/office/officeart/2005/8/layout/hChevron3"/>
    <dgm:cxn modelId="{5E103D87-18D9-4728-87BB-3120926759D2}" type="presOf" srcId="{0D991BFE-AF9D-4099-81C2-0274815B5DB2}" destId="{3A5E801D-9798-4C0E-9A7D-1BBDCA4C1483}" srcOrd="0" destOrd="0" presId="urn:microsoft.com/office/officeart/2005/8/layout/hChevron3"/>
    <dgm:cxn modelId="{24A3FCC8-13B1-47C1-9D42-800176893C43}" srcId="{0D991BFE-AF9D-4099-81C2-0274815B5DB2}" destId="{0AC9CD45-E0A2-4C12-9577-B363041B24E4}" srcOrd="0" destOrd="0" parTransId="{FD992F33-9879-4D48-9508-5E3B16F494E8}" sibTransId="{8B35F8AD-7E89-416A-8057-6548E3B6A849}"/>
    <dgm:cxn modelId="{39C17425-9D59-4B1C-8D44-8578246F7DCE}" srcId="{0D991BFE-AF9D-4099-81C2-0274815B5DB2}" destId="{4DF1A3BE-429E-448E-A570-6DD7A210B71F}" srcOrd="1" destOrd="0" parTransId="{8FD0039E-BC68-4A82-958D-D89A4E17CF72}" sibTransId="{6487150D-3C82-440C-969D-33E14C99C9E4}"/>
    <dgm:cxn modelId="{8E9D3627-42F9-4404-B6DE-FECB3A50C9B2}" type="presParOf" srcId="{3A5E801D-9798-4C0E-9A7D-1BBDCA4C1483}" destId="{13E36400-CB7A-46A4-BF63-E57E607EDCA2}" srcOrd="0" destOrd="0" presId="urn:microsoft.com/office/officeart/2005/8/layout/hChevron3"/>
    <dgm:cxn modelId="{3CDB275E-52AC-426C-B1FE-B00DD318BE4E}" type="presParOf" srcId="{3A5E801D-9798-4C0E-9A7D-1BBDCA4C1483}" destId="{C8B7493F-982F-4A11-9DC8-A5AD4B16D0B9}" srcOrd="1" destOrd="0" presId="urn:microsoft.com/office/officeart/2005/8/layout/hChevron3"/>
    <dgm:cxn modelId="{365F98CB-3C6C-4FF6-A4BE-AEF3A92BF1D0}" type="presParOf" srcId="{3A5E801D-9798-4C0E-9A7D-1BBDCA4C1483}" destId="{D5353408-E486-4E2E-A91A-D98AE2BAFE9A}" srcOrd="2" destOrd="0" presId="urn:microsoft.com/office/officeart/2005/8/layout/hChevron3"/>
    <dgm:cxn modelId="{DE209E49-658E-4B1F-9A6C-1710C87BF71C}" type="presParOf" srcId="{3A5E801D-9798-4C0E-9A7D-1BBDCA4C1483}" destId="{70ABA0B6-377B-4841-947E-C67179DB14B7}" srcOrd="3" destOrd="0" presId="urn:microsoft.com/office/officeart/2005/8/layout/hChevron3"/>
    <dgm:cxn modelId="{66F4CDD2-FEE6-4D3A-B316-AC15FD3D5EC1}" type="presParOf" srcId="{3A5E801D-9798-4C0E-9A7D-1BBDCA4C1483}" destId="{3B750684-D3C6-4246-A1A4-A3E872E55660}" srcOrd="4" destOrd="0" presId="urn:microsoft.com/office/officeart/2005/8/layout/hChevron3"/>
    <dgm:cxn modelId="{5233D64B-63EF-4A62-A860-162C62B2A865}" type="presParOf" srcId="{3A5E801D-9798-4C0E-9A7D-1BBDCA4C1483}" destId="{BF5150B6-7FC1-430F-B631-AE04FF05043D}" srcOrd="5" destOrd="0" presId="urn:microsoft.com/office/officeart/2005/8/layout/hChevron3"/>
    <dgm:cxn modelId="{35F35F41-D9C2-4C8D-B68C-17F87648FC87}" type="presParOf" srcId="{3A5E801D-9798-4C0E-9A7D-1BBDCA4C1483}" destId="{B3BEE4FC-201B-45D4-96BA-D8FC80F78159}" srcOrd="6" destOrd="0" presId="urn:microsoft.com/office/officeart/2005/8/layout/hChevron3"/>
    <dgm:cxn modelId="{7C29692C-0850-4FEE-875F-AAB5501D7452}" type="presParOf" srcId="{3A5E801D-9798-4C0E-9A7D-1BBDCA4C1483}" destId="{AE7DE8AC-3455-4C30-B3D4-DCE6EBFC09B4}" srcOrd="7" destOrd="0" presId="urn:microsoft.com/office/officeart/2005/8/layout/hChevron3"/>
    <dgm:cxn modelId="{3D8CE336-96B7-41C2-BEB6-89571E895DA2}" type="presParOf" srcId="{3A5E801D-9798-4C0E-9A7D-1BBDCA4C1483}" destId="{6EDB4D18-F935-42B8-AF5F-60D3712ABFF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36400-CB7A-46A4-BF63-E57E607EDCA2}">
      <dsp:nvSpPr>
        <dsp:cNvPr id="0" name=""/>
        <dsp:cNvSpPr/>
      </dsp:nvSpPr>
      <dsp:spPr>
        <a:xfrm>
          <a:off x="1322" y="1720471"/>
          <a:ext cx="2578988" cy="10315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62" tIns="114681" rIns="57341" bIns="11468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Eisprung</a:t>
          </a:r>
        </a:p>
      </dsp:txBody>
      <dsp:txXfrm>
        <a:off x="1322" y="1720471"/>
        <a:ext cx="2321089" cy="1031595"/>
      </dsp:txXfrm>
    </dsp:sp>
    <dsp:sp modelId="{D5353408-E486-4E2E-A91A-D98AE2BAFE9A}">
      <dsp:nvSpPr>
        <dsp:cNvPr id="0" name=""/>
        <dsp:cNvSpPr/>
      </dsp:nvSpPr>
      <dsp:spPr>
        <a:xfrm>
          <a:off x="2064513" y="1720471"/>
          <a:ext cx="2578988" cy="103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114681" rIns="57341" bIns="11468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Tag 1 </a:t>
          </a:r>
        </a:p>
      </dsp:txBody>
      <dsp:txXfrm>
        <a:off x="2580311" y="1720471"/>
        <a:ext cx="1547393" cy="1031595"/>
      </dsp:txXfrm>
    </dsp:sp>
    <dsp:sp modelId="{3B750684-D3C6-4246-A1A4-A3E872E55660}">
      <dsp:nvSpPr>
        <dsp:cNvPr id="0" name=""/>
        <dsp:cNvSpPr/>
      </dsp:nvSpPr>
      <dsp:spPr>
        <a:xfrm>
          <a:off x="4127703" y="1720471"/>
          <a:ext cx="2578988" cy="103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114681" rIns="57341" bIns="11468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Tag 2 </a:t>
          </a:r>
        </a:p>
      </dsp:txBody>
      <dsp:txXfrm>
        <a:off x="4643501" y="1720471"/>
        <a:ext cx="1547393" cy="1031595"/>
      </dsp:txXfrm>
    </dsp:sp>
    <dsp:sp modelId="{B3BEE4FC-201B-45D4-96BA-D8FC80F78159}">
      <dsp:nvSpPr>
        <dsp:cNvPr id="0" name=""/>
        <dsp:cNvSpPr/>
      </dsp:nvSpPr>
      <dsp:spPr>
        <a:xfrm>
          <a:off x="6190894" y="1720471"/>
          <a:ext cx="2578988" cy="103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114681" rIns="57341" bIns="11468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Tag 3 </a:t>
          </a:r>
        </a:p>
      </dsp:txBody>
      <dsp:txXfrm>
        <a:off x="6706692" y="1720471"/>
        <a:ext cx="1547393" cy="1031595"/>
      </dsp:txXfrm>
    </dsp:sp>
    <dsp:sp modelId="{6EDB4D18-F935-42B8-AF5F-60D3712ABFF3}">
      <dsp:nvSpPr>
        <dsp:cNvPr id="0" name=""/>
        <dsp:cNvSpPr/>
      </dsp:nvSpPr>
      <dsp:spPr>
        <a:xfrm>
          <a:off x="8254085" y="1720471"/>
          <a:ext cx="2578988" cy="10315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022" tIns="114681" rIns="57341" bIns="114681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300" kern="1200" dirty="0"/>
            <a:t>Tag</a:t>
          </a:r>
          <a:r>
            <a:rPr lang="de-DE" sz="4300" kern="1200" baseline="0" dirty="0"/>
            <a:t> 4</a:t>
          </a:r>
          <a:endParaRPr lang="de-DE" sz="4300" kern="1200" dirty="0"/>
        </a:p>
      </dsp:txBody>
      <dsp:txXfrm>
        <a:off x="8769883" y="1720471"/>
        <a:ext cx="1547393" cy="103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3EF7C-B935-4AC1-9B7D-369BB6755707}" type="datetime1">
              <a:rPr lang="de-DE" smtClean="0"/>
              <a:t>04.03.2024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983F-F58C-4164-98CA-93A3F6EC5C6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542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E6B484-86AA-42AC-8D00-B6B546A63748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306F76E-E60C-4C54-B47A-C2C406EC8F7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Kopf: Enthält Zellkern mit den Erbanlagen und Enzyme die </a:t>
            </a:r>
            <a:r>
              <a:rPr lang="de-DE" dirty="0" err="1"/>
              <a:t>dasEindringen</a:t>
            </a:r>
            <a:r>
              <a:rPr lang="de-DE" dirty="0"/>
              <a:t> in die Eizelle ermöglichen)</a:t>
            </a:r>
          </a:p>
          <a:p>
            <a:r>
              <a:rPr lang="de-DE" dirty="0"/>
              <a:t>Rezeptoren am Kopf leiten Weg zur Eizelle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1642-2C44-49A3-9A84-CA1BBAF86A2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48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Zum Vergleich Mensch: </a:t>
            </a:r>
            <a:r>
              <a:rPr lang="de-DE" dirty="0" err="1"/>
              <a:t>Bulbourethraldrüse</a:t>
            </a:r>
            <a:r>
              <a:rPr lang="de-DE" dirty="0"/>
              <a:t>, Bläschendrüse, Samenleiterampulle plus Prostata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1642-2C44-49A3-9A84-CA1BBAF86A2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2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6FAA0251-72C5-48FC-BDD9-6D5C3FBFBE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88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4368-A20F-4DBB-B2C5-92A85EDF87FF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D0D66-D881-4898-8F84-0D33C7EAE3A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375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3F4-B46B-4CE8-B451-CCCD8172F122}" type="datetimeFigureOut">
              <a:rPr lang="de-DE" smtClean="0"/>
              <a:t>04.03.2024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051C-27FF-41EC-A245-0B7B8363C65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50BA-3658-42E8-AD48-286E68D1AF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083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A69C-B34D-4764-BAC0-C3EBA5A9491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2769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nseite mit 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04B296AA-18D0-E0D2-58AF-4D5491CE0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20681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912284" y="549280"/>
            <a:ext cx="9023349" cy="574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912294" y="2000903"/>
            <a:ext cx="9984383" cy="92807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912294" y="2928944"/>
            <a:ext cx="9984316" cy="33797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aseline="0"/>
            </a:lvl1pPr>
            <a:lvl2pPr marL="557213" indent="-214313">
              <a:buClr>
                <a:schemeClr val="accent1"/>
              </a:buClr>
              <a:buSzPct val="70000"/>
              <a:buFont typeface="Wingdings" pitchFamily="2" charset="2"/>
              <a:buChar char="è"/>
              <a:defRPr sz="1350"/>
            </a:lvl2pPr>
            <a:lvl3pPr>
              <a:buClr>
                <a:schemeClr val="accent1"/>
              </a:buClr>
              <a:defRPr sz="1350" baseline="0"/>
            </a:lvl3pPr>
          </a:lstStyle>
          <a:p>
            <a:pPr lvl="0"/>
            <a:r>
              <a:rPr lang="en-US" dirty="0"/>
              <a:t>Textmasterformate durch Klicken bearbeiten</a:t>
            </a:r>
          </a:p>
          <a:p>
            <a:pPr lvl="1"/>
            <a:r>
              <a:rPr lang="en-US" dirty="0"/>
              <a:t>Zweite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59FBCD93-15C6-4B0D-1561-705A6F779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012767" y="651986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810D382-C487-B64C-9A37-E99F2D5A04E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1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44ADD3-EADC-46F4-9188-DCF6F81806F9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E82E23-1005-465D-BC48-13739AEC4346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0257F7-3D0C-4856-82F4-41F740B8EDA9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61AE2-AF23-454A-A60E-30861357C209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727B8-E386-4A64-96AF-79873A9A8029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E7465-A18D-4735-8ADC-C7EC88280D84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 rtl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F09E2936-3EC2-4CBD-8290-6D8247BFEBA3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FD695-2EB5-4296-927C-0986EA10C56A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82BBA95-5112-4124-B1FF-C16F409B3627}" type="datetime1">
              <a:rPr lang="de-DE" noProof="0" smtClean="0"/>
              <a:t>04.03.2024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9" name="Rechtec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dsa.org.uk/pet-help-and-advice/pet-health-hub/conditions/brucellosis-in-dogs#:~:text=Canine%20brucellosis%20is%20an%20infectious%20disease%20in%20dogs%2C,and%20spine%2C%20causing%20severe%20lameness%20and%20back%20pain." TargetMode="External"/><Relationship Id="rId2" Type="http://schemas.openxmlformats.org/officeDocument/2006/relationships/hyperlink" Target="https://www.vetline.de/kanine-brucellose-infizierte-hunde-in-europ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de-DE" altLang="de-DE" dirty="0"/>
              <a:t>Der Rüde in Zucht &amp; Gesundheit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2E948A-D041-D2EB-B92E-CDFBBACAC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09" y="3815575"/>
            <a:ext cx="4793310" cy="248053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7857" y="4617744"/>
            <a:ext cx="3031852" cy="1075388"/>
          </a:xfrm>
        </p:spPr>
        <p:txBody>
          <a:bodyPr anchor="t"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/>
              <a:t>Tierärztliche Praxis am Dorney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/>
              <a:t>Dr. Carola Möhrke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 err="1"/>
              <a:t>Dorneystr</a:t>
            </a:r>
            <a:r>
              <a:rPr lang="de-DE" altLang="de-DE" sz="1100" dirty="0"/>
              <a:t>. 65, 44149 Dortmund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100" dirty="0"/>
              <a:t>Email: Carola.Moehrke@praxis-am-dorney.de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227E4-EDD3-49DF-B0C8-251319FB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 anchor="b">
            <a:normAutofit/>
          </a:bodyPr>
          <a:lstStyle/>
          <a:p>
            <a:r>
              <a:rPr lang="de-DE"/>
              <a:t>Zuchtreife und Senium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1A4F4F-2A25-4A76-B085-A3DB47EB38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651" y="2023353"/>
            <a:ext cx="5972783" cy="3860612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de-DE" sz="1400" dirty="0"/>
          </a:p>
          <a:p>
            <a:pPr>
              <a:lnSpc>
                <a:spcPct val="90000"/>
              </a:lnSpc>
            </a:pPr>
            <a:r>
              <a:rPr lang="de-DE" sz="1400" dirty="0"/>
              <a:t>Zuchtreife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Mehrere Wochen oder Monate nach Pubertätseintritt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Abschluss des Körper- und Knochenwachstums 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Belastbare Fruchtbarkeit 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Senium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Mit zunehmenden Alter nimmt die Fruchtbarkeit ab 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Vermutlich auch hier Abhängigkeit von der Körpergröße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Aber: 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Nachkommen älterer Rüden haben eine höhere Lebenserwartung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Ursache: verlängerte Telomere an den Chromosomen </a:t>
            </a:r>
          </a:p>
          <a:p>
            <a:pPr lvl="1">
              <a:lnSpc>
                <a:spcPct val="90000"/>
              </a:lnSpc>
            </a:pPr>
            <a:r>
              <a:rPr lang="de-DE" dirty="0"/>
              <a:t>Sinnvolle Maßnahmen </a:t>
            </a:r>
          </a:p>
          <a:p>
            <a:pPr lvl="2">
              <a:lnSpc>
                <a:spcPct val="90000"/>
              </a:lnSpc>
            </a:pPr>
            <a:r>
              <a:rPr lang="de-DE" dirty="0"/>
              <a:t>Bewegung / Ernährung / Gesundheitsvorsorge / Zuchttauglichkeitsuntersuchungen </a:t>
            </a:r>
          </a:p>
          <a:p>
            <a:pPr marL="630000" lvl="2" indent="0">
              <a:lnSpc>
                <a:spcPct val="9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65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52600" y="8382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dirty="0">
                <a:solidFill>
                  <a:schemeClr val="tx2"/>
                </a:solidFill>
                <a:latin typeface="+mj-lt"/>
              </a:rPr>
              <a:t>Andrologische Untersuchung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1557" y="1828800"/>
            <a:ext cx="1114789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+mn-lt"/>
              </a:rPr>
              <a:t>Indikationen</a:t>
            </a:r>
            <a:endParaRPr lang="de-DE" altLang="de-DE" sz="2400" dirty="0">
              <a:latin typeface="+mn-lt"/>
            </a:endParaRPr>
          </a:p>
          <a:p>
            <a:pPr lvl="1" eaLnBrk="1" hangingPunct="1">
              <a:lnSpc>
                <a:spcPct val="7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Erkrankungen des Genitalapparates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unzureichende Befruchtungs- und Wurfergebnisse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Auswahl von Samenspendern für die Samenübertragung und  -konservierung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+mn-lt"/>
              </a:rPr>
              <a:t>Untersuchungsgang</a:t>
            </a:r>
            <a:r>
              <a:rPr lang="de-DE" altLang="de-DE" sz="2400" dirty="0">
                <a:latin typeface="+mn-lt"/>
              </a:rPr>
              <a:t>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Alter, Vorbericht, Allgemeine Untersuchung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Spezielle Untersuchung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Sonographie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38D92-2B32-4812-5083-45105143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Untersuchung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1C192-379F-E41A-C3CF-BF27C455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3998758" cy="3633047"/>
          </a:xfrm>
        </p:spPr>
        <p:txBody>
          <a:bodyPr/>
          <a:lstStyle/>
          <a:p>
            <a:r>
              <a:rPr lang="de-DE" altLang="de-DE" sz="1800" dirty="0">
                <a:latin typeface="+mn-lt"/>
              </a:rPr>
              <a:t>Alter</a:t>
            </a:r>
          </a:p>
          <a:p>
            <a:r>
              <a:rPr lang="de-DE" altLang="de-DE" sz="1800" dirty="0"/>
              <a:t>Rasse</a:t>
            </a:r>
            <a:endParaRPr lang="de-DE" altLang="de-DE" sz="1800" dirty="0">
              <a:latin typeface="+mn-lt"/>
            </a:endParaRPr>
          </a:p>
          <a:p>
            <a:r>
              <a:rPr lang="de-DE" altLang="de-DE" sz="1800" dirty="0">
                <a:latin typeface="+mn-lt"/>
              </a:rPr>
              <a:t>Vorbericht !!</a:t>
            </a:r>
            <a:endParaRPr lang="de-DE" altLang="de-DE" sz="1500" dirty="0"/>
          </a:p>
          <a:p>
            <a:pPr lvl="1"/>
            <a:r>
              <a:rPr lang="de-DE" altLang="de-DE" sz="1500" dirty="0"/>
              <a:t>nicht nur die zuchtrelevanten Daten aufnehmen !</a:t>
            </a:r>
            <a:endParaRPr lang="de-DE" altLang="de-DE" sz="1500" dirty="0">
              <a:latin typeface="+mn-lt"/>
            </a:endParaRPr>
          </a:p>
          <a:p>
            <a:r>
              <a:rPr lang="de-DE" altLang="de-DE" sz="1800" dirty="0">
                <a:latin typeface="+mn-lt"/>
              </a:rPr>
              <a:t>Allgemeine Untersuchung</a:t>
            </a:r>
          </a:p>
          <a:p>
            <a:pPr lvl="1"/>
            <a:r>
              <a:rPr lang="de-DE" altLang="de-DE" sz="1500" dirty="0"/>
              <a:t>Besonders bei älteren Rüden </a:t>
            </a:r>
            <a:endParaRPr lang="de-DE" altLang="de-DE" sz="1500" dirty="0">
              <a:latin typeface="+mn-lt"/>
            </a:endParaRP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B6A8C5-4E3D-F558-A8F1-8ED573BCF7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63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62150" y="8382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Spezielle Untersuchung: Morphologie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2796" y="2365510"/>
            <a:ext cx="53848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Untersuchung der Geschlechtsorgane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Hodensack</a:t>
            </a:r>
            <a:r>
              <a:rPr lang="de-DE" altLang="de-DE" sz="2000" dirty="0">
                <a:latin typeface="+mn-lt"/>
              </a:rPr>
              <a:t> (Verschiebbarkeit, Haut und Haar)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Hoden und Nebenhoden</a:t>
            </a:r>
            <a:r>
              <a:rPr lang="de-DE" altLang="de-DE" sz="2000" dirty="0">
                <a:latin typeface="+mn-lt"/>
              </a:rPr>
              <a:t> (Größe, Form, Symmetrie, Konsistenz, Wärme, Verschiebbarkeit, Schmerz)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2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885950" y="8382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Spezielle Untersuchung: Morphologie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66423" y="2289368"/>
            <a:ext cx="4371975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1027113" indent="-455613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370013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712913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Samenstränge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Prostata</a:t>
            </a:r>
            <a:r>
              <a:rPr lang="de-DE" altLang="de-DE" sz="2000" dirty="0">
                <a:latin typeface="+mn-lt"/>
              </a:rPr>
              <a:t> (Größe, Konsistenz, Schmerz)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Präputium</a:t>
            </a:r>
            <a:r>
              <a:rPr lang="de-DE" altLang="de-DE" sz="2000" dirty="0">
                <a:latin typeface="+mn-lt"/>
              </a:rPr>
              <a:t> (Größe, Form, </a:t>
            </a:r>
            <a:r>
              <a:rPr lang="de-DE" altLang="de-DE" sz="2000" dirty="0" err="1">
                <a:latin typeface="+mn-lt"/>
              </a:rPr>
              <a:t>Ausfluß</a:t>
            </a:r>
            <a:r>
              <a:rPr lang="de-DE" altLang="de-DE" sz="2000" dirty="0">
                <a:latin typeface="+mn-lt"/>
              </a:rPr>
              <a:t>)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Penis</a:t>
            </a:r>
            <a:r>
              <a:rPr lang="de-DE" altLang="de-DE" sz="2000" dirty="0">
                <a:latin typeface="+mn-lt"/>
              </a:rPr>
              <a:t> (Umfangsvermehrungen, Neubildungen, Blutungen, Entzündungen, Verklebungen)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2400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924050" y="306965"/>
            <a:ext cx="874395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400" dirty="0">
                <a:solidFill>
                  <a:schemeClr val="tx2"/>
                </a:solidFill>
                <a:latin typeface="+mj-lt"/>
              </a:rPr>
              <a:t>Samenuntersuchung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774826" y="1528094"/>
            <a:ext cx="8386941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Samengewinnung durch fraktionierte </a:t>
            </a:r>
            <a:r>
              <a:rPr lang="de-DE" altLang="de-DE" sz="2400" dirty="0" err="1">
                <a:latin typeface="+mn-lt"/>
              </a:rPr>
              <a:t>Ejakulatgewinnung</a:t>
            </a:r>
            <a:endParaRPr lang="de-DE" altLang="de-DE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Animierdame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2800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DE52B7-1917-0A60-0957-23439D46AE55}"/>
              </a:ext>
            </a:extLst>
          </p:cNvPr>
          <p:cNvSpPr txBox="1"/>
          <p:nvPr/>
        </p:nvSpPr>
        <p:spPr>
          <a:xfrm>
            <a:off x="9490750" y="5018260"/>
            <a:ext cx="210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der Andrologischen Untersuchung im 2. Teil des Vortrags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5F89D-BB3E-44EC-A842-34F019E8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 anchor="b">
            <a:normAutofit/>
          </a:bodyPr>
          <a:lstStyle/>
          <a:p>
            <a:r>
              <a:rPr lang="de-DE" dirty="0"/>
              <a:t>Ejakulation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D34C0-C14D-4339-BD52-2122499BA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 anchor="ctr">
            <a:normAutofit/>
          </a:bodyPr>
          <a:lstStyle/>
          <a:p>
            <a:r>
              <a:rPr lang="de-DE"/>
              <a:t>Vorsekret</a:t>
            </a:r>
          </a:p>
          <a:p>
            <a:pPr lvl="1"/>
            <a:r>
              <a:rPr lang="de-DE" sz="1700"/>
              <a:t>Keine oder nur wenige Spermien </a:t>
            </a:r>
          </a:p>
          <a:p>
            <a:r>
              <a:rPr lang="de-DE"/>
              <a:t>Hauptphase = Umsteigen</a:t>
            </a:r>
          </a:p>
          <a:p>
            <a:pPr lvl="1"/>
            <a:r>
              <a:rPr lang="de-DE" sz="1700"/>
              <a:t>Spermienreiche Fraktion </a:t>
            </a:r>
          </a:p>
          <a:p>
            <a:r>
              <a:rPr lang="de-DE"/>
              <a:t>Nachsekret </a:t>
            </a:r>
          </a:p>
          <a:p>
            <a:pPr lvl="1"/>
            <a:r>
              <a:rPr lang="de-DE" sz="1700"/>
              <a:t>Keine/wenige Spermien </a:t>
            </a:r>
          </a:p>
          <a:p>
            <a:pPr lvl="1"/>
            <a:r>
              <a:rPr lang="de-DE" sz="1700"/>
              <a:t>Eventuell blutige Beimengungen </a:t>
            </a:r>
          </a:p>
        </p:txBody>
      </p:sp>
    </p:spTree>
    <p:extLst>
      <p:ext uri="{BB962C8B-B14F-4D97-AF65-F5344CB8AC3E}">
        <p14:creationId xmlns:p14="http://schemas.microsoft.com/office/powerpoint/2010/main" val="278003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70915" y="291353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400" dirty="0">
                <a:solidFill>
                  <a:schemeClr val="tx2"/>
                </a:solidFill>
                <a:latin typeface="+mj-lt"/>
              </a:rPr>
              <a:t>Samenuntersuchung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59175" y="1761191"/>
            <a:ext cx="4295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1027113" indent="-455613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370013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712913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Befunderhebung am Ejakulat</a:t>
            </a:r>
            <a:r>
              <a:rPr lang="de-DE" alt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Volumen (ml), Aussehen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Konsistenz und Farbe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Dichte, Spermiengesamtzahl,  pH-Wert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Bewegungsaktivität (vorwärts, orts- u. unbewegliche Spermien)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eosingefärbte</a:t>
            </a: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Samenzellen (Lebend-/Totfärbung)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formabweichende Samenzellen</a:t>
            </a:r>
          </a:p>
          <a:p>
            <a:pPr eaLnBrk="1" hangingPunct="1"/>
            <a:endParaRPr lang="de-DE" altLang="de-DE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206EF-5D5A-2BCD-4C67-85DC068E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Ultraschall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FD23AF-A090-35BA-2328-5B5C2051F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Hoden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B87703-03D9-7E71-EFBA-00E80C57F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Prostata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569D6B-689B-65B0-785A-723E45079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A83A299-7240-D5D9-A4E9-B3DE3DDC0E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87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D90FD8-9E93-42BF-AA80-52F9C63C9294}"/>
              </a:ext>
            </a:extLst>
          </p:cNvPr>
          <p:cNvSpPr txBox="1"/>
          <p:nvPr/>
        </p:nvSpPr>
        <p:spPr>
          <a:xfrm>
            <a:off x="865394" y="791493"/>
            <a:ext cx="10674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+mj-lt"/>
              </a:rPr>
              <a:t>Deckmanagement = Der ideale Deckakt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282A7E8-5506-27BC-25D3-9D24494E8D76}"/>
              </a:ext>
            </a:extLst>
          </p:cNvPr>
          <p:cNvSpPr txBox="1"/>
          <p:nvPr/>
        </p:nvSpPr>
        <p:spPr>
          <a:xfrm rot="10800000" flipH="1" flipV="1">
            <a:off x="4773836" y="2276554"/>
            <a:ext cx="2691025" cy="25730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Vorspiel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Aufsprung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Umklammerung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Suchphase 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Einführen des Penis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Friktionsphase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Erektion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AFC7AB-6E45-F81F-7943-96EC63FF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91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8C6B5-48ED-4916-16E5-71BC97A7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9B0337-EC88-CC3D-B93B-D331FAD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Anatomische Grundlagen</a:t>
            </a:r>
          </a:p>
          <a:p>
            <a:r>
              <a:rPr lang="de-DE" dirty="0"/>
              <a:t>Andrologische Untersuchung</a:t>
            </a:r>
          </a:p>
          <a:p>
            <a:r>
              <a:rPr lang="de-DE" dirty="0"/>
              <a:t>Deckmanagement</a:t>
            </a:r>
          </a:p>
          <a:p>
            <a:r>
              <a:rPr lang="de-DE" dirty="0"/>
              <a:t>Erkrankungen</a:t>
            </a:r>
          </a:p>
          <a:p>
            <a:r>
              <a:rPr lang="de-DE" dirty="0"/>
              <a:t>Pro/Contra Kastration/Sterilisation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6F6BB0-3000-FF90-AC69-798230C4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7" y="3650933"/>
            <a:ext cx="2310642" cy="1195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78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EB0A5-54E9-8D3A-DE70-F1340738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76" y="459226"/>
            <a:ext cx="11029616" cy="988332"/>
          </a:xfrm>
        </p:spPr>
        <p:txBody>
          <a:bodyPr/>
          <a:lstStyle/>
          <a:p>
            <a:r>
              <a:rPr lang="de-DE" dirty="0"/>
              <a:t>Der ideale </a:t>
            </a:r>
            <a:r>
              <a:rPr lang="de-DE" dirty="0" err="1"/>
              <a:t>DEckakt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B1FF3C-0C60-DAF4-6FE9-C5421057F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56" y="1615662"/>
            <a:ext cx="5194767" cy="2810423"/>
          </a:xfrm>
        </p:spPr>
        <p:txBody>
          <a:bodyPr/>
          <a:lstStyle/>
          <a:p>
            <a:pPr marL="305435" indent="-305435"/>
            <a:r>
              <a:rPr lang="de-DE" dirty="0"/>
              <a:t>Umsteigen</a:t>
            </a:r>
          </a:p>
          <a:p>
            <a:pPr marL="305435" indent="-305435"/>
            <a:r>
              <a:rPr lang="de-DE" dirty="0"/>
              <a:t>Hängen</a:t>
            </a:r>
          </a:p>
          <a:p>
            <a:pPr marL="629920" lvl="1" indent="-305435"/>
            <a:r>
              <a:rPr lang="de-DE" dirty="0" err="1"/>
              <a:t>Bulbusschwellkörper</a:t>
            </a:r>
          </a:p>
          <a:p>
            <a:pPr marL="629920" lvl="1" indent="-305435"/>
            <a:r>
              <a:rPr lang="de-DE" dirty="0"/>
              <a:t>Vagina wird abgedichtet</a:t>
            </a:r>
          </a:p>
          <a:p>
            <a:pPr marL="629920" lvl="1" indent="-305435"/>
            <a:r>
              <a:rPr lang="de-DE" dirty="0"/>
              <a:t>Samen wird kurz vor den Muttermund gebracht</a:t>
            </a:r>
          </a:p>
          <a:p>
            <a:pPr marL="629920" lvl="1" indent="-305435"/>
            <a:r>
              <a:rPr lang="de-DE" dirty="0"/>
              <a:t>Rückfluss des Samens wird verhindert</a:t>
            </a:r>
          </a:p>
          <a:p>
            <a:pPr marL="629920" lvl="1" indent="-305435"/>
            <a:endParaRPr lang="de-DE" dirty="0"/>
          </a:p>
          <a:p>
            <a:pPr marL="305435" indent="-305435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F1BB04-4EA7-017E-A447-8CD92577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20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DDBE2CA-41F5-3586-BEE8-4F66838E7D33}"/>
              </a:ext>
            </a:extLst>
          </p:cNvPr>
          <p:cNvSpPr/>
          <p:nvPr/>
        </p:nvSpPr>
        <p:spPr>
          <a:xfrm>
            <a:off x="6247557" y="5063884"/>
            <a:ext cx="4310743" cy="1539551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BA63F0-E84A-D4D8-FF43-6DBFC90CA4F2}"/>
              </a:ext>
            </a:extLst>
          </p:cNvPr>
          <p:cNvSpPr txBox="1"/>
          <p:nvPr/>
        </p:nvSpPr>
        <p:spPr>
          <a:xfrm>
            <a:off x="6499716" y="5294448"/>
            <a:ext cx="389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Ausbleiben des Hängens: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Trächtigkeit NICHT ausgeschlossen</a:t>
            </a:r>
          </a:p>
          <a:p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Auch kastrierte Rüden können decken!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70477D8-AC2E-208E-35C1-9FD72FDC72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11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FA689D8-83D1-4850-885D-8FC5BCFE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50824"/>
            <a:ext cx="11029616" cy="9883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de-DE" dirty="0"/>
              <a:t>Probleme beim Deckakt - </a:t>
            </a:r>
            <a:r>
              <a:rPr lang="de-DE" sz="2000" dirty="0">
                <a:ea typeface="+mj-lt"/>
                <a:cs typeface="+mj-lt"/>
              </a:rPr>
              <a:t>Anatomische Ursachen bei der Hündin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9DA36A-4500-469D-9B7D-16E3357BE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671" y="2141080"/>
            <a:ext cx="2556930" cy="689669"/>
          </a:xfrm>
        </p:spPr>
        <p:txBody>
          <a:bodyPr vert="horz" lIns="0" tIns="45720" rIns="0" bIns="45720" rtlCol="0" anchor="t">
            <a:normAutofit/>
          </a:bodyPr>
          <a:lstStyle/>
          <a:p>
            <a:pPr lvl="1"/>
            <a:r>
              <a:rPr lang="de-DE" sz="2000" dirty="0"/>
              <a:t>Vaginaltumore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20D369-4519-26FF-6FEF-9D545630898D}"/>
              </a:ext>
            </a:extLst>
          </p:cNvPr>
          <p:cNvSpPr txBox="1"/>
          <p:nvPr/>
        </p:nvSpPr>
        <p:spPr>
          <a:xfrm>
            <a:off x="8534400" y="224790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404040"/>
                </a:solidFill>
                <a:cs typeface="Arial"/>
              </a:rPr>
              <a:t>Vaginalprolaps</a:t>
            </a:r>
            <a:r>
              <a:rPr lang="en-US" dirty="0">
                <a:cs typeface="Arial"/>
              </a:rPr>
              <a:t>​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709397A-336E-70BD-2D96-0F2AAB34887F}"/>
              </a:ext>
            </a:extLst>
          </p:cNvPr>
          <p:cNvSpPr txBox="1"/>
          <p:nvPr/>
        </p:nvSpPr>
        <p:spPr>
          <a:xfrm>
            <a:off x="4543216" y="2184681"/>
            <a:ext cx="35112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404040"/>
                </a:solidFill>
                <a:cs typeface="Arial"/>
              </a:rPr>
              <a:t>Scheidenspange</a:t>
            </a:r>
            <a:r>
              <a:rPr lang="de-DE" dirty="0">
                <a:cs typeface="Arial"/>
              </a:rPr>
              <a:t>​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3CB37C-1AC0-0ABE-A36F-22220486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2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BD058E-245C-74C6-170A-E0B90FFB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885130"/>
            <a:ext cx="5194769" cy="557784"/>
          </a:xfrm>
        </p:spPr>
        <p:txBody>
          <a:bodyPr/>
          <a:lstStyle/>
          <a:p>
            <a:r>
              <a:rPr lang="de-DE" dirty="0"/>
              <a:t>Phimose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CD468-D19E-4132-BDCB-83CD6A725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01" y="2417169"/>
            <a:ext cx="5194766" cy="2934999"/>
          </a:xfrm>
        </p:spPr>
        <p:txBody>
          <a:bodyPr/>
          <a:lstStyle/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Verengung der Vorhautöffnung, Penis kann nicht vorgelagert werden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Ursachen: angeboren, Verletzung, Neoplasie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Therapie:</a:t>
            </a:r>
          </a:p>
          <a:p>
            <a:pPr lvl="2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8AACF98-3DA1-4CE8-55BD-CC0820BA7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0442" y="3256764"/>
            <a:ext cx="3817360" cy="553373"/>
          </a:xfrm>
        </p:spPr>
        <p:txBody>
          <a:bodyPr/>
          <a:lstStyle/>
          <a:p>
            <a:r>
              <a:rPr lang="de-DE" dirty="0"/>
              <a:t>Paraphimose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090737-D73A-1719-7D84-82F398297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5647" y="3904064"/>
            <a:ext cx="5194771" cy="2402323"/>
          </a:xfrm>
        </p:spPr>
        <p:txBody>
          <a:bodyPr/>
          <a:lstStyle/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 kann vorgelagert werden aber nicht wieder zurück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Ursache: Schwellung auf Grund von Entzündungen, Verletzungen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Auch nach Deckakt /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Samengewinnug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Therapie: kühlen und zurückverlagern (in Narkose)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Vorbeugung:</a:t>
            </a:r>
          </a:p>
          <a:p>
            <a:pPr lvl="2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Kontrolle des Penis nach Deckakt und Samengewinnung</a:t>
            </a:r>
          </a:p>
          <a:p>
            <a:endParaRPr 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FCBF36BE-9B86-F674-CD11-B2FB2890CCB1}"/>
              </a:ext>
            </a:extLst>
          </p:cNvPr>
          <p:cNvSpPr txBox="1">
            <a:spLocks/>
          </p:cNvSpPr>
          <p:nvPr/>
        </p:nvSpPr>
        <p:spPr>
          <a:xfrm>
            <a:off x="61738" y="-525125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en-US" dirty="0">
              <a:ea typeface="+mj-lt"/>
              <a:cs typeface="+mj-lt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3BB97F89-B7D8-5F36-636F-F0EFDF2F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50" y="805572"/>
            <a:ext cx="8427635" cy="988332"/>
          </a:xfrm>
        </p:spPr>
        <p:txBody>
          <a:bodyPr>
            <a:normAutofit fontScale="90000"/>
          </a:bodyPr>
          <a:lstStyle/>
          <a:p>
            <a:r>
              <a:rPr lang="de-DE" dirty="0"/>
              <a:t>Probleme beim Deckakt –</a:t>
            </a:r>
            <a:br>
              <a:rPr lang="de-DE" dirty="0"/>
            </a:br>
            <a:r>
              <a:rPr lang="de-DE" sz="2200" dirty="0">
                <a:ea typeface="+mj-lt"/>
                <a:cs typeface="+mj-lt"/>
              </a:rPr>
              <a:t>Anatomische Ursachen beim Rüden</a:t>
            </a:r>
            <a:r>
              <a:rPr lang="en-US" dirty="0">
                <a:ea typeface="+mj-lt"/>
                <a:cs typeface="+mj-lt"/>
              </a:rPr>
              <a:t/>
            </a:r>
            <a:br>
              <a:rPr lang="en-US" dirty="0">
                <a:ea typeface="+mj-lt"/>
                <a:cs typeface="+mj-lt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693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73FCA8-E518-D63B-2BF4-8EA8B21D5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38586"/>
            <a:ext cx="5422390" cy="3633047"/>
          </a:xfrm>
        </p:spPr>
        <p:txBody>
          <a:bodyPr>
            <a:normAutofit/>
          </a:bodyPr>
          <a:lstStyle/>
          <a:p>
            <a:pPr marL="324485" lvl="1" indent="0"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Frenulum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praeputii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persistens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Penishypoplasie</a:t>
            </a:r>
          </a:p>
          <a:p>
            <a:pPr lvl="1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Penistrauma</a:t>
            </a:r>
          </a:p>
          <a:p>
            <a:pPr lvl="1"/>
            <a:r>
              <a:rPr lang="de-DE" sz="2000" dirty="0"/>
              <a:t>Penisvorfall </a:t>
            </a:r>
          </a:p>
          <a:p>
            <a:pPr lvl="2"/>
            <a:r>
              <a:rPr lang="de-DE" dirty="0"/>
              <a:t>Kann Hinweis auf Bandscheibenvorfall sein </a:t>
            </a:r>
          </a:p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Größenverhältnis Rüde und Hündin stimmt nicht </a:t>
            </a:r>
          </a:p>
          <a:p>
            <a:endParaRPr lang="de-DE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E98FA526-D387-2DB4-B7CB-3F0B0D6B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50824"/>
            <a:ext cx="11029616" cy="9883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de-DE" dirty="0"/>
              <a:t>Probleme beim Deckakt - </a:t>
            </a:r>
            <a:r>
              <a:rPr lang="de-DE" sz="2000" dirty="0">
                <a:ea typeface="+mj-lt"/>
                <a:cs typeface="+mj-lt"/>
              </a:rPr>
              <a:t>Anatomische Ursachen beim Rüden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119353-BA73-B5E2-783E-1A5F744D006A}"/>
              </a:ext>
            </a:extLst>
          </p:cNvPr>
          <p:cNvSpPr txBox="1"/>
          <p:nvPr/>
        </p:nvSpPr>
        <p:spPr>
          <a:xfrm>
            <a:off x="9670694" y="5661965"/>
            <a:ext cx="185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Hämatom am Bulbus des Penis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6A85D03-F1CC-E767-04B4-EA2ADFF7C2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E84F8-D5C9-4087-B7A0-AB8EC4D5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Psychologische Ursachen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17DCE-24CF-4400-8E1B-4D2D718E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400" kern="0" dirty="0"/>
              <a:t>Verringerte Libido ♂ /Duldung </a:t>
            </a:r>
            <a:r>
              <a:rPr lang="de-DE" sz="2400" kern="0" dirty="0">
                <a:cs typeface="Times New Roman" pitchFamily="18" charset="0"/>
                <a:sym typeface="CommonBullets" pitchFamily="34" charset="2"/>
              </a:rPr>
              <a:t>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kern="0" dirty="0"/>
              <a:t>Schmerz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kern="0" dirty="0"/>
              <a:t>Schlechte Erfahrung beim vorhergehenden Deckakt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kern="0" dirty="0"/>
              <a:t>Akuter Schmerz (Rücken, Hüfte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kern="0" dirty="0"/>
              <a:t>Rangordnungsprobleme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kern="0" dirty="0"/>
              <a:t>Untergeordneter ♂ deckt keine ranghöhere </a:t>
            </a:r>
            <a:r>
              <a:rPr lang="de-DE" sz="2400" kern="0" dirty="0">
                <a:cs typeface="Times New Roman" pitchFamily="18" charset="0"/>
                <a:sym typeface="CommonBullets" pitchFamily="34" charset="2"/>
              </a:rPr>
              <a:t>♀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2400" kern="0" dirty="0">
                <a:cs typeface="Times New Roman" pitchFamily="18" charset="0"/>
                <a:sym typeface="CommonBullets" pitchFamily="34" charset="2"/>
              </a:rPr>
              <a:t>Dominante ♀ lässt sich schlecht decken</a:t>
            </a:r>
            <a:endParaRPr lang="de-DE" sz="2400" kern="0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C00F2D-3CB8-7A2E-3E1A-FA0232CF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95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26F5B13-8A8E-4C65-8FFE-7AAC55DC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Psychologische Ursachen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38B840-BEF2-469F-8E53-66F19D26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kern="0" dirty="0"/>
              <a:t>Gesteigerte Libido des 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kern="0" dirty="0" err="1"/>
              <a:t>Aufzuchtsfehler</a:t>
            </a:r>
            <a:endParaRPr lang="de-DE" sz="2800" kern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800" kern="0" dirty="0"/>
              <a:t>Zu frühes Trennen von Geschwistern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800" kern="0" dirty="0"/>
              <a:t>Zu wenig Kontakt zum anderen Geschlecht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800" kern="0" dirty="0"/>
              <a:t>Zu enge Bindung an den Besitzer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800" kern="0" dirty="0"/>
              <a:t>Verbot von „Deckübungen“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kern="0" dirty="0"/>
              <a:t>Ortsunsicherheit 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A9B268-4C52-3FFB-1E16-6EDF8DF7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975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E0754-225B-4982-906F-502A2896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Deckakt klappt – Hündin bleibt leer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FC7196-AFEA-4C92-8CD4-A6B4502673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Falscher Decktermin</a:t>
            </a:r>
            <a:r>
              <a:rPr lang="de-DE" b="1" dirty="0"/>
              <a:t> (= 50 bis 80 %) </a:t>
            </a:r>
            <a:r>
              <a:rPr lang="de-DE" b="1" dirty="0">
                <a:solidFill>
                  <a:srgbClr val="FF0000"/>
                </a:solidFill>
              </a:rPr>
              <a:t>!!!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Hormonelle Ursachen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Systemische Ursachen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Iatrogene </a:t>
            </a:r>
            <a:r>
              <a:rPr lang="de-DE" dirty="0"/>
              <a:t>Ursachen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Organische Ursachen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Infektionen</a:t>
            </a:r>
          </a:p>
          <a:p>
            <a:r>
              <a:rPr lang="de-DE" dirty="0"/>
              <a:t>Andere Ursachen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57E1AC3-BA98-1BFB-7AEB-F3A730EA35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508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A678F-66BE-434A-9B6F-8167B369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Deckzeitpunktbestimmung – </a:t>
            </a:r>
            <a:br>
              <a:rPr lang="de-DE" dirty="0"/>
            </a:br>
            <a:r>
              <a:rPr lang="de-DE" dirty="0"/>
              <a:t>Gynäkologische Untersuchung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E69346-296A-6DB6-0869-6B5A10F19ADB}"/>
              </a:ext>
            </a:extLst>
          </p:cNvPr>
          <p:cNvSpPr txBox="1"/>
          <p:nvPr/>
        </p:nvSpPr>
        <p:spPr>
          <a:xfrm>
            <a:off x="692150" y="39306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D3D3D"/>
                </a:solidFill>
              </a:rPr>
              <a:t>Vaginoskopie</a:t>
            </a:r>
            <a:r>
              <a:rPr lang="de-DE" dirty="0"/>
              <a:t>​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B1D935-DA2C-5FC9-9887-9DA46D4CFE0E}"/>
              </a:ext>
            </a:extLst>
          </p:cNvPr>
          <p:cNvSpPr txBox="1"/>
          <p:nvPr/>
        </p:nvSpPr>
        <p:spPr>
          <a:xfrm>
            <a:off x="9095317" y="400473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D3D3D"/>
                </a:solidFill>
              </a:rPr>
              <a:t>Vaginalzytologie</a:t>
            </a:r>
            <a:r>
              <a:rPr lang="de-DE" dirty="0"/>
              <a:t>​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2555DF5-9E94-BC00-0935-842BBB138A7D}"/>
              </a:ext>
            </a:extLst>
          </p:cNvPr>
          <p:cNvSpPr txBox="1"/>
          <p:nvPr/>
        </p:nvSpPr>
        <p:spPr>
          <a:xfrm>
            <a:off x="4449233" y="393065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D3D3D"/>
                </a:solidFill>
              </a:rPr>
              <a:t>Progesteronbestimmung</a:t>
            </a:r>
            <a:r>
              <a:rPr lang="de-DE" dirty="0">
                <a:solidFill>
                  <a:srgbClr val="3D3D3D"/>
                </a:solidFill>
              </a:rPr>
              <a:t> = Blutuntersuchung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18DDB-DC9D-D3EB-BBC3-5B402AC1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27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85EE75-6F9D-6EF3-B170-ACB3E216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00" y="4556397"/>
            <a:ext cx="2757942" cy="20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B1F98-33C8-49C7-9C2A-BE778BDE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35" y="595508"/>
            <a:ext cx="11029616" cy="779795"/>
          </a:xfrm>
        </p:spPr>
        <p:txBody>
          <a:bodyPr>
            <a:normAutofit/>
          </a:bodyPr>
          <a:lstStyle/>
          <a:p>
            <a:r>
              <a:rPr lang="de-DE" sz="2800" dirty="0" err="1"/>
              <a:t>Progesteronbestimmung</a:t>
            </a:r>
            <a:r>
              <a:rPr lang="de-DE" sz="2800" dirty="0"/>
              <a:t> </a:t>
            </a:r>
            <a:r>
              <a:rPr lang="de-DE" dirty="0"/>
              <a:t>im Blut</a:t>
            </a:r>
            <a:endParaRPr lang="de-DE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EC0CC-71C8-4541-9380-13A4EEB1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53108"/>
            <a:ext cx="8193157" cy="3858219"/>
          </a:xfrm>
        </p:spPr>
        <p:txBody>
          <a:bodyPr lIns="91440" tIns="45720" rIns="91440" bIns="45720" anchor="t">
            <a:normAutofit/>
          </a:bodyPr>
          <a:lstStyle/>
          <a:p>
            <a:pPr marL="305435" indent="-305435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sz="2000" dirty="0">
                <a:ea typeface="+mn-lt"/>
                <a:cs typeface="+mn-lt"/>
              </a:rPr>
              <a:t>Eisprung bei einem Progesteron zwischen 5 – 8 </a:t>
            </a:r>
            <a:r>
              <a:rPr lang="de-DE" sz="2000" dirty="0" err="1">
                <a:ea typeface="+mn-lt"/>
                <a:cs typeface="+mn-lt"/>
              </a:rPr>
              <a:t>ng</a:t>
            </a:r>
            <a:r>
              <a:rPr lang="de-DE" sz="2000" dirty="0">
                <a:ea typeface="+mn-lt"/>
                <a:cs typeface="+mn-lt"/>
              </a:rPr>
              <a:t>/ml</a:t>
            </a:r>
          </a:p>
          <a:p>
            <a:pPr marL="305435" indent="-305435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/>
              <a:t>Praxistests:</a:t>
            </a:r>
            <a:endParaRPr lang="de-DE" dirty="0"/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/>
              <a:t>Schnelltest: Hormonost/Target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/>
              <a:t>Mini Vidas: quantitativ</a:t>
            </a:r>
          </a:p>
          <a:p>
            <a:pPr marL="305435" indent="-305435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/>
              <a:t>Fremdlabor: exakter Wert, aber häufig Zeitverlust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/>
              <a:t>Unterschiedliche Testverfahren können sich in Genauigkeit unterscheiden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/>
              <a:t>Andere Referenzwerte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de-DE" altLang="de-DE" sz="1600" dirty="0"/>
              <a:t>Andere Einheiten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3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5FD51C-9635-41E8-8A21-2190E8E5D2D7}"/>
              </a:ext>
            </a:extLst>
          </p:cNvPr>
          <p:cNvSpPr/>
          <p:nvPr/>
        </p:nvSpPr>
        <p:spPr>
          <a:xfrm>
            <a:off x="964757" y="4631591"/>
            <a:ext cx="8237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1E4463"/>
                </a:solidFill>
                <a:latin typeface="Open Sans"/>
              </a:rPr>
              <a:t>Umrechnungstabelle Einheiten Konventionell - SI</a:t>
            </a:r>
          </a:p>
          <a:p>
            <a:r>
              <a:rPr lang="de-DE" sz="1200" dirty="0">
                <a:solidFill>
                  <a:srgbClr val="333333"/>
                </a:solidFill>
                <a:latin typeface="Open Sans"/>
              </a:rPr>
              <a:t>Wert (konventionelle Einheit) x Faktor = Wert (SI-Einheit) </a:t>
            </a:r>
            <a:br>
              <a:rPr lang="de-DE" sz="1200" dirty="0">
                <a:solidFill>
                  <a:srgbClr val="333333"/>
                </a:solidFill>
                <a:latin typeface="Open Sans"/>
              </a:rPr>
            </a:br>
            <a:r>
              <a:rPr lang="de-DE" sz="1200" dirty="0">
                <a:solidFill>
                  <a:srgbClr val="333333"/>
                </a:solidFill>
                <a:latin typeface="Open Sans"/>
              </a:rPr>
              <a:t>Wert (SI-Einheit) : Faktor = Wert (konventionelle Einheit)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793F941-289E-4E72-8BC7-7D920D9B344A}"/>
              </a:ext>
            </a:extLst>
          </p:cNvPr>
          <p:cNvGraphicFramePr>
            <a:graphicFrameLocks noGrp="1"/>
          </p:cNvGraphicFramePr>
          <p:nvPr/>
        </p:nvGraphicFramePr>
        <p:xfrm>
          <a:off x="1128462" y="5618268"/>
          <a:ext cx="80151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264">
                  <a:extLst>
                    <a:ext uri="{9D8B030D-6E8A-4147-A177-3AD203B41FA5}">
                      <a16:colId xmlns:a16="http://schemas.microsoft.com/office/drawing/2014/main" val="624574678"/>
                    </a:ext>
                  </a:extLst>
                </a:gridCol>
                <a:gridCol w="330102">
                  <a:extLst>
                    <a:ext uri="{9D8B030D-6E8A-4147-A177-3AD203B41FA5}">
                      <a16:colId xmlns:a16="http://schemas.microsoft.com/office/drawing/2014/main" val="3993292442"/>
                    </a:ext>
                  </a:extLst>
                </a:gridCol>
                <a:gridCol w="991107">
                  <a:extLst>
                    <a:ext uri="{9D8B030D-6E8A-4147-A177-3AD203B41FA5}">
                      <a16:colId xmlns:a16="http://schemas.microsoft.com/office/drawing/2014/main" val="3790792501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1298287153"/>
                    </a:ext>
                  </a:extLst>
                </a:gridCol>
                <a:gridCol w="922198">
                  <a:extLst>
                    <a:ext uri="{9D8B030D-6E8A-4147-A177-3AD203B41FA5}">
                      <a16:colId xmlns:a16="http://schemas.microsoft.com/office/drawing/2014/main" val="2515317745"/>
                    </a:ext>
                  </a:extLst>
                </a:gridCol>
                <a:gridCol w="3240450">
                  <a:extLst>
                    <a:ext uri="{9D8B030D-6E8A-4147-A177-3AD203B41FA5}">
                      <a16:colId xmlns:a16="http://schemas.microsoft.com/office/drawing/2014/main" val="3862491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Progesteron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ng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25,44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nmol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3,18 Umrechnungsfaktor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54211"/>
                  </a:ext>
                </a:extLst>
              </a:tr>
            </a:tbl>
          </a:graphicData>
        </a:graphic>
      </p:graphicFrame>
      <p:sp>
        <p:nvSpPr>
          <p:cNvPr id="8" name="Text Box 1031">
            <a:extLst>
              <a:ext uri="{FF2B5EF4-FFF2-40B4-BE49-F238E27FC236}">
                <a16:creationId xmlns:a16="http://schemas.microsoft.com/office/drawing/2014/main" id="{23D86B5F-BDFF-4348-BE30-5BD1F5A3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629" y="6232734"/>
            <a:ext cx="94210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None/>
            </a:pPr>
            <a:r>
              <a:rPr lang="de-DE" altLang="de-DE" sz="2000" b="1" u="sng" dirty="0" err="1">
                <a:solidFill>
                  <a:srgbClr val="000000"/>
                </a:solidFill>
                <a:latin typeface="Times New Roman"/>
                <a:cs typeface="Times New Roman"/>
              </a:rPr>
              <a:t>Progesterontest</a:t>
            </a:r>
            <a:r>
              <a:rPr lang="de-DE" altLang="de-DE" sz="20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de-DE" altLang="de-DE" sz="2000" dirty="0">
                <a:solidFill>
                  <a:srgbClr val="000000"/>
                </a:solidFill>
                <a:latin typeface="Times New Roman"/>
                <a:cs typeface="Times New Roman"/>
              </a:rPr>
              <a:t> sollte immer mit </a:t>
            </a:r>
            <a:r>
              <a:rPr lang="de-DE" altLang="de-DE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Vaginoskopie</a:t>
            </a:r>
            <a:r>
              <a:rPr lang="de-DE" altLang="de-DE" sz="2000" dirty="0">
                <a:solidFill>
                  <a:srgbClr val="000000"/>
                </a:solidFill>
                <a:latin typeface="Times New Roman"/>
                <a:cs typeface="Times New Roman"/>
              </a:rPr>
              <a:t> und Zytologie kombiniert werden!</a:t>
            </a:r>
            <a:endParaRPr lang="de-DE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00E0F6-999B-7D54-E924-90BE80BC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84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F84C7-DFD2-4B27-A690-66921A50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</a:t>
            </a:r>
            <a:r>
              <a:rPr lang="de-DE" dirty="0"/>
              <a:t>Richtige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Deckzeitpunkt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F3819D5-D548-4BE8-B33F-BA6B1BAE6F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34396" cy="447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5B6187AE-C161-4359-9991-D50FA59F92AD}"/>
              </a:ext>
            </a:extLst>
          </p:cNvPr>
          <p:cNvSpPr/>
          <p:nvPr/>
        </p:nvSpPr>
        <p:spPr>
          <a:xfrm>
            <a:off x="838200" y="5430416"/>
            <a:ext cx="2464838" cy="1062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931198-C5D9-4710-9EF4-9127AFB8D93E}"/>
              </a:ext>
            </a:extLst>
          </p:cNvPr>
          <p:cNvSpPr txBox="1"/>
          <p:nvPr/>
        </p:nvSpPr>
        <p:spPr>
          <a:xfrm>
            <a:off x="940837" y="555366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Spermien überleben bis zu 7 Tage im weiblichen Genitale 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ED3DBC38-1967-4D0D-A11C-48D2AC450CDB}"/>
              </a:ext>
            </a:extLst>
          </p:cNvPr>
          <p:cNvSpPr/>
          <p:nvPr/>
        </p:nvSpPr>
        <p:spPr>
          <a:xfrm>
            <a:off x="6096000" y="2761861"/>
            <a:ext cx="183502" cy="7557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32888D-BA6C-422F-9BC4-93C70DB9F872}"/>
              </a:ext>
            </a:extLst>
          </p:cNvPr>
          <p:cNvSpPr txBox="1"/>
          <p:nvPr/>
        </p:nvSpPr>
        <p:spPr>
          <a:xfrm>
            <a:off x="5570375" y="2244785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Eizellreifung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1BF96F8F-76C4-4946-8B52-0BBBE62C179F}"/>
              </a:ext>
            </a:extLst>
          </p:cNvPr>
          <p:cNvSpPr/>
          <p:nvPr/>
        </p:nvSpPr>
        <p:spPr>
          <a:xfrm>
            <a:off x="10167257" y="2761861"/>
            <a:ext cx="183502" cy="7557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53BF84-D5E5-47E1-9039-A3022A9520AA}"/>
              </a:ext>
            </a:extLst>
          </p:cNvPr>
          <p:cNvSpPr txBox="1"/>
          <p:nvPr/>
        </p:nvSpPr>
        <p:spPr>
          <a:xfrm>
            <a:off x="9395149" y="1561532"/>
            <a:ext cx="191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Muttermund schließt sich</a:t>
            </a:r>
          </a:p>
          <a:p>
            <a:r>
              <a:rPr lang="de-DE" dirty="0">
                <a:solidFill>
                  <a:srgbClr val="FF0000"/>
                </a:solidFill>
              </a:rPr>
              <a:t>Deckbereitschaft lässt nach </a:t>
            </a: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18FD7022-A195-46A5-A1FF-4C2991C0C72A}"/>
              </a:ext>
            </a:extLst>
          </p:cNvPr>
          <p:cNvSpPr/>
          <p:nvPr/>
        </p:nvSpPr>
        <p:spPr>
          <a:xfrm>
            <a:off x="4042488" y="4739948"/>
            <a:ext cx="289249" cy="813709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FFDDE31B-AE7B-41B8-8B4B-73585C7FC33E}"/>
              </a:ext>
            </a:extLst>
          </p:cNvPr>
          <p:cNvSpPr/>
          <p:nvPr/>
        </p:nvSpPr>
        <p:spPr>
          <a:xfrm>
            <a:off x="5990253" y="4739950"/>
            <a:ext cx="289249" cy="813709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oben 15">
            <a:extLst>
              <a:ext uri="{FF2B5EF4-FFF2-40B4-BE49-F238E27FC236}">
                <a16:creationId xmlns:a16="http://schemas.microsoft.com/office/drawing/2014/main" id="{2AAFAF10-0DF6-4240-9CC4-C7CCE136E640}"/>
              </a:ext>
            </a:extLst>
          </p:cNvPr>
          <p:cNvSpPr/>
          <p:nvPr/>
        </p:nvSpPr>
        <p:spPr>
          <a:xfrm>
            <a:off x="8234265" y="4739949"/>
            <a:ext cx="289249" cy="813709"/>
          </a:xfrm>
          <a:prstGeom prst="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CBEDF05-EA5D-4502-B03F-E53596276A4A}"/>
              </a:ext>
            </a:extLst>
          </p:cNvPr>
          <p:cNvSpPr txBox="1"/>
          <p:nvPr/>
        </p:nvSpPr>
        <p:spPr>
          <a:xfrm>
            <a:off x="5649686" y="5741244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92D050"/>
                </a:solidFill>
              </a:rPr>
              <a:t>Decken</a:t>
            </a:r>
          </a:p>
        </p:txBody>
      </p:sp>
    </p:spTree>
    <p:extLst>
      <p:ext uri="{BB962C8B-B14F-4D97-AF65-F5344CB8AC3E}">
        <p14:creationId xmlns:p14="http://schemas.microsoft.com/office/powerpoint/2010/main" val="60084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118E6-68B9-480B-BD98-97DEA4C3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Anatomische Grundlagen: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Präputium / Skrotum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D1BF69-8F9A-426B-B1EA-899DC4292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164395"/>
            <a:ext cx="5194767" cy="1501159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Präputium = Vorhaut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Enthält äußeren Teil des Penis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Sollte Penis vollständig umschließen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84C7A4-F625-0BC0-E48E-3994077CF7B9}"/>
              </a:ext>
            </a:extLst>
          </p:cNvPr>
          <p:cNvSpPr txBox="1"/>
          <p:nvPr/>
        </p:nvSpPr>
        <p:spPr>
          <a:xfrm>
            <a:off x="5775960" y="2324083"/>
            <a:ext cx="6094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Skrotum = Hodensack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Kaum behaart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Meist Pigmentiert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Behaarung und Pigmentierung aber Rasseabhängig</a:t>
            </a:r>
            <a:endParaRPr lang="de-DE" sz="1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1811AB-A610-56DC-486A-78576CD428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638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sz="4000" dirty="0"/>
              <a:t> </a:t>
            </a:r>
            <a:br>
              <a:rPr lang="de-DE" altLang="de-DE" sz="4000" dirty="0"/>
            </a:br>
            <a:r>
              <a:rPr lang="de-DE" altLang="de-DE" sz="4000" dirty="0"/>
              <a:t>Hormonelle Ursachen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7504" y="1980407"/>
            <a:ext cx="4171951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400" dirty="0"/>
              <a:t>Morbus </a:t>
            </a:r>
            <a:r>
              <a:rPr lang="de-DE" altLang="de-DE" sz="2400" dirty="0" err="1"/>
              <a:t>cushing</a:t>
            </a:r>
            <a:endParaRPr lang="de-DE" altLang="de-DE" sz="24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/>
              <a:t>Morbus </a:t>
            </a:r>
            <a:r>
              <a:rPr lang="de-DE" altLang="de-DE" sz="2400" dirty="0" err="1"/>
              <a:t>addison</a:t>
            </a:r>
            <a:endParaRPr lang="de-DE" altLang="de-DE" sz="24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/>
              <a:t>Schilddrüsenunterfunktion</a:t>
            </a:r>
          </a:p>
          <a:p>
            <a:pPr lvl="1">
              <a:lnSpc>
                <a:spcPct val="90000"/>
              </a:lnSpc>
            </a:pPr>
            <a:r>
              <a:rPr lang="de-DE" altLang="de-DE" sz="1800" dirty="0" err="1"/>
              <a:t>Autoimmunthyreoditis</a:t>
            </a:r>
            <a:r>
              <a:rPr lang="de-DE" altLang="de-DE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400" dirty="0"/>
              <a:t>Organische Erkrankungen an Hypothalamus und Hypophyse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000" dirty="0"/>
              <a:t>Tumore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6400800" y="6278564"/>
            <a:ext cx="624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Quelle: Dr. Carmel Mooney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2" name="Onlinebild-Platzhalter 1">
            <a:extLst>
              <a:ext uri="{FF2B5EF4-FFF2-40B4-BE49-F238E27FC236}">
                <a16:creationId xmlns:a16="http://schemas.microsoft.com/office/drawing/2014/main" id="{27C3840F-8636-5D46-5A60-BEC5BD21731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935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de-DE" sz="4000" dirty="0"/>
              <a:t> </a:t>
            </a:r>
            <a:br>
              <a:rPr lang="de-DE" altLang="de-DE" sz="4000" dirty="0"/>
            </a:br>
            <a:r>
              <a:rPr lang="de-DE" altLang="de-DE" sz="4000" dirty="0"/>
              <a:t>Systemische Ursachen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192" y="1961483"/>
            <a:ext cx="11029615" cy="3634486"/>
          </a:xfrm>
        </p:spPr>
        <p:txBody>
          <a:bodyPr/>
          <a:lstStyle/>
          <a:p>
            <a:pPr eaLnBrk="1" hangingPunct="1"/>
            <a:r>
              <a:rPr lang="de-DE" altLang="de-DE" dirty="0"/>
              <a:t>Nierenversagen</a:t>
            </a:r>
          </a:p>
          <a:p>
            <a:pPr eaLnBrk="1" hangingPunct="1"/>
            <a:r>
              <a:rPr lang="de-DE" altLang="de-DE" dirty="0"/>
              <a:t>Lebererkrankungen</a:t>
            </a:r>
          </a:p>
          <a:p>
            <a:pPr eaLnBrk="1" hangingPunct="1"/>
            <a:r>
              <a:rPr lang="de-DE" altLang="de-DE" dirty="0"/>
              <a:t>Diabetes mellitus</a:t>
            </a:r>
          </a:p>
          <a:p>
            <a:pPr eaLnBrk="1" hangingPunct="1"/>
            <a:r>
              <a:rPr lang="de-DE" altLang="de-DE" dirty="0"/>
              <a:t>Schwerwiegende, fiebrige Erkrankungen</a:t>
            </a:r>
          </a:p>
          <a:p>
            <a:pPr eaLnBrk="1" hangingPunct="1"/>
            <a:r>
              <a:rPr lang="de-DE" altLang="de-DE" dirty="0"/>
              <a:t>Alter!</a:t>
            </a:r>
          </a:p>
          <a:p>
            <a:pPr lvl="1" eaLnBrk="1" hangingPunct="1"/>
            <a:r>
              <a:rPr lang="de-DE" altLang="de-DE" dirty="0"/>
              <a:t>Fruchtbarkeit sinkt mit Alter </a:t>
            </a:r>
          </a:p>
        </p:txBody>
      </p:sp>
    </p:spTree>
    <p:extLst>
      <p:ext uri="{BB962C8B-B14F-4D97-AF65-F5344CB8AC3E}">
        <p14:creationId xmlns:p14="http://schemas.microsoft.com/office/powerpoint/2010/main" val="295224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6326" y="1957137"/>
            <a:ext cx="6172200" cy="3276600"/>
          </a:xfrm>
        </p:spPr>
        <p:txBody>
          <a:bodyPr/>
          <a:lstStyle/>
          <a:p>
            <a:pPr eaLnBrk="1" hangingPunct="1"/>
            <a:r>
              <a:rPr lang="de-DE" altLang="de-DE" sz="2800" dirty="0"/>
              <a:t>Medikamente	</a:t>
            </a:r>
          </a:p>
          <a:p>
            <a:pPr lvl="1" eaLnBrk="1" hangingPunct="1"/>
            <a:r>
              <a:rPr lang="de-DE" altLang="de-DE" sz="2400" dirty="0"/>
              <a:t>Kortison</a:t>
            </a:r>
          </a:p>
          <a:p>
            <a:pPr lvl="1" eaLnBrk="1" hangingPunct="1"/>
            <a:r>
              <a:rPr lang="de-DE" altLang="de-DE" sz="2400" dirty="0"/>
              <a:t>Anabolikum </a:t>
            </a:r>
          </a:p>
          <a:p>
            <a:pPr lvl="1" eaLnBrk="1" hangingPunct="1"/>
            <a:r>
              <a:rPr lang="de-DE" altLang="de-DE" sz="2400" dirty="0"/>
              <a:t>Doping</a:t>
            </a:r>
          </a:p>
          <a:p>
            <a:pPr lvl="1" eaLnBrk="1" hangingPunct="1"/>
            <a:r>
              <a:rPr lang="de-DE" altLang="de-DE" sz="2400" dirty="0"/>
              <a:t>Antimykotika (bes. vor der Pubertät)</a:t>
            </a:r>
          </a:p>
          <a:p>
            <a:pPr lvl="1" eaLnBrk="1" hangingPunct="1"/>
            <a:r>
              <a:rPr lang="de-DE" altLang="de-DE" sz="2400" dirty="0"/>
              <a:t>Antiandrogene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818984" y="571500"/>
            <a:ext cx="9163216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Iatrogene Ursachen</a:t>
            </a:r>
          </a:p>
        </p:txBody>
      </p:sp>
    </p:spTree>
    <p:extLst>
      <p:ext uri="{BB962C8B-B14F-4D97-AF65-F5344CB8AC3E}">
        <p14:creationId xmlns:p14="http://schemas.microsoft.com/office/powerpoint/2010/main" val="2866099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5B90F-2B13-4101-BAB4-89DD9617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Erkrankungen</a:t>
            </a:r>
            <a:r>
              <a:rPr lang="de-DE" dirty="0"/>
              <a:t> der Organe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6DD6FD-1E7B-4E7D-AA49-C2550398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4038433" cy="3634486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Präputium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Hoden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Nebenhoden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Prostata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66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67720-3B7B-4EFE-A771-0B81AA1F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71" y="593872"/>
            <a:ext cx="11029616" cy="1188720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Erkrankungen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Praeputium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7DCED-7CEC-49ED-8442-13133339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1974"/>
            <a:ext cx="11029615" cy="3634486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Frenulum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praeputii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persistens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Junghunden Verbindung zwischen Vorhaut und Penis </a:t>
            </a:r>
          </a:p>
          <a:p>
            <a:pPr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Bildet sich eigentlich zur Pubertät zurück</a:t>
            </a:r>
          </a:p>
          <a:p>
            <a:pPr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Symptome:</a:t>
            </a:r>
          </a:p>
          <a:p>
            <a:pPr lvl="2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 kann nicht oder nur zum Teil vorgelagert werden</a:t>
            </a:r>
          </a:p>
          <a:p>
            <a:pPr lvl="1"/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Therapie: </a:t>
            </a:r>
          </a:p>
          <a:p>
            <a:pPr lvl="2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reißt von allein, oder muss chirurgisch getrennt werden </a:t>
            </a:r>
          </a:p>
        </p:txBody>
      </p:sp>
    </p:spTree>
    <p:extLst>
      <p:ext uri="{BB962C8B-B14F-4D97-AF65-F5344CB8AC3E}">
        <p14:creationId xmlns:p14="http://schemas.microsoft.com/office/powerpoint/2010/main" val="4025144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51080-1D84-4021-A090-0244F798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75" y="578856"/>
            <a:ext cx="11029616" cy="988332"/>
          </a:xfrm>
        </p:spPr>
        <p:txBody>
          <a:bodyPr/>
          <a:lstStyle/>
          <a:p>
            <a:r>
              <a:rPr lang="de-DE" dirty="0" err="1"/>
              <a:t>Präputialkatarrh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4A0FA-D400-4D76-9D9D-E2460BDFD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775" y="2062067"/>
            <a:ext cx="5422390" cy="3633047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Präputialkatarrh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Testosteronabhängige Sekretion der Drüsen an der Vorhaut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übermäßigem Ausfluss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Spülen der Vorhaut</a:t>
            </a:r>
          </a:p>
          <a:p>
            <a:pPr lvl="1"/>
            <a:r>
              <a:rPr lang="de-DE" dirty="0"/>
              <a:t>Häufig Ursache für eine Kastration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Spülung der Vorhaut mit einer Spüllösung </a:t>
            </a:r>
          </a:p>
          <a:p>
            <a:pPr lvl="1"/>
            <a:r>
              <a:rPr lang="de-DE" dirty="0"/>
              <a:t>NACL oder zugelassene Präparate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061115-2569-409F-84DF-DC80D27981EF}"/>
              </a:ext>
            </a:extLst>
          </p:cNvPr>
          <p:cNvSpPr txBox="1"/>
          <p:nvPr/>
        </p:nvSpPr>
        <p:spPr>
          <a:xfrm>
            <a:off x="6426805" y="5108228"/>
            <a:ext cx="3032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Virbac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0490D3-8E41-B89D-83EC-54DD67FC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EB22-0F2F-4E05-9D1F-9338E68CDFDA}" type="slidenum">
              <a:rPr lang="de-DE" smtClean="0"/>
              <a:t>35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3120951-8D37-0CDC-F7BA-70EBFDFF3E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892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5773A-61B7-4697-8ACB-24B8F0DB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71" y="353240"/>
            <a:ext cx="11029616" cy="1188720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Erkrankungen Penis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BC5D5A-3367-485C-A0BD-445AA051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55064"/>
            <a:ext cx="11029615" cy="3634486"/>
          </a:xfrm>
        </p:spPr>
        <p:txBody>
          <a:bodyPr>
            <a:normAutofit/>
          </a:bodyPr>
          <a:lstStyle/>
          <a:p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Balanoposthitis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Erektionsblutungen</a:t>
            </a:r>
          </a:p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Trauma, Fraktur des Penisknochens </a:t>
            </a:r>
          </a:p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Penisvorfall</a:t>
            </a:r>
          </a:p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Sticker Sarkom </a:t>
            </a:r>
          </a:p>
        </p:txBody>
      </p:sp>
    </p:spTree>
    <p:extLst>
      <p:ext uri="{BB962C8B-B14F-4D97-AF65-F5344CB8AC3E}">
        <p14:creationId xmlns:p14="http://schemas.microsoft.com/office/powerpoint/2010/main" val="2145690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CA26D-FF1D-490B-B56B-711AEC8F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Balanoposthitis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DD39E-F81D-44A0-96F0-7F8D03078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9105732" cy="3633047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Entzündung des Präputiums 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Posthitis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+ Entzündung des Penis (Balanitis)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Ursachen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Trauma, Fremdkörper, Verätzungen, Infektionen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Symptome: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Grün-gelber, bräunlicher, teils übelriechender Ausfluss, Verklebungen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Insbesondere im Bereich des Bulbus Lymphknötchen vergrößert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Diagnose: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Untersuchung von Vorhaut / Penis </a:t>
            </a:r>
          </a:p>
          <a:p>
            <a:pPr lvl="1"/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Tupferprobe</a:t>
            </a:r>
            <a:r>
              <a:rPr lang="de-DE" dirty="0"/>
              <a:t> zur Mikrobiologie und Z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ytologie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Therapie: </a:t>
            </a:r>
          </a:p>
          <a:p>
            <a:pPr lvl="1"/>
            <a:r>
              <a:rPr lang="de-DE" dirty="0"/>
              <a:t>Spülungen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Antibiotika nach Resistenztest 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A040FD-2692-8B10-838F-DC9BCE251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831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BF540-D631-48F7-8462-4139E62D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Erektionsblutungen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58710D-8A4D-45AA-8E6C-49F23480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Selten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kommt während des Deckaktes zu massiven Blutungen aus der Harnröhre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Ursache: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Krampfadern im Bereich der Harnröhre oder des Schwellkörpers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Fistel zwischen Schwellkörper und Harnröhre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Bei Krampfadern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Deckruhe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977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D40B5-1770-40E1-B9AD-5046DFE9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>
                    <a:lumMod val="75000"/>
                    <a:lumOff val="25000"/>
                  </a:schemeClr>
                </a:solidFill>
              </a:rPr>
              <a:t>Trauma, Fraktur des Penisknochens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92A59B-330D-422F-AFCD-2D81861A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Ursache: Stumpfe Traumen, Beißereien, Deckverletzungen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Therapie: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Reinigen der Wunden, evtl. Wundnaht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Fraktur: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Unkomplizierte Fraktur: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Schmerzmittel und Kühlen, evtl. Katheter zur Stabilisierung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Komplizierte Fraktur mit Beteiligung der Harnröhre: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Evtl. Amputation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Offene Fraktur: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Entfernen des Fragmentes, Verschluss der Wunde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Prognose bei unkomplizierten Frakturen günstig</a:t>
            </a:r>
          </a:p>
        </p:txBody>
      </p:sp>
    </p:spTree>
    <p:extLst>
      <p:ext uri="{BB962C8B-B14F-4D97-AF65-F5344CB8AC3E}">
        <p14:creationId xmlns:p14="http://schemas.microsoft.com/office/powerpoint/2010/main" val="126126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8CCE1-C37E-4D85-ABDD-05B868F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DDD780-0F01-44AC-A60E-9718FBFE7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340" y="1727066"/>
            <a:ext cx="5194767" cy="423641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Befindet sich im Präputium </a:t>
            </a:r>
          </a:p>
          <a:p>
            <a:r>
              <a:rPr lang="de-DE" dirty="0"/>
              <a:t>Besteht aus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Peniskörper (Corpus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im Becken verankert</a:t>
            </a:r>
          </a:p>
          <a:p>
            <a:pPr lvl="1"/>
            <a:r>
              <a:rPr lang="de-DE" dirty="0"/>
              <a:t>Eichel (Glans </a:t>
            </a:r>
            <a:r>
              <a:rPr lang="de-DE" dirty="0" err="1"/>
              <a:t>penis</a:t>
            </a:r>
            <a:r>
              <a:rPr lang="de-DE" dirty="0"/>
              <a:t>) </a:t>
            </a:r>
          </a:p>
          <a:p>
            <a:pPr lvl="2"/>
            <a:r>
              <a:rPr lang="de-DE" dirty="0"/>
              <a:t>Pars </a:t>
            </a:r>
            <a:r>
              <a:rPr lang="de-DE" dirty="0" err="1"/>
              <a:t>longa</a:t>
            </a:r>
            <a:r>
              <a:rPr lang="de-DE" dirty="0"/>
              <a:t> </a:t>
            </a:r>
            <a:r>
              <a:rPr lang="de-DE" dirty="0" err="1"/>
              <a:t>glandis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Bulbus </a:t>
            </a:r>
            <a:r>
              <a:rPr lang="de-DE" dirty="0" err="1"/>
              <a:t>glandis</a:t>
            </a:r>
            <a:r>
              <a:rPr lang="de-DE" dirty="0"/>
              <a:t> </a:t>
            </a:r>
          </a:p>
          <a:p>
            <a:pPr lvl="2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Harnröhre zieht durch den gesamten Penis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Zwei unterschiedliche Schwellkörper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Bulbus ermöglicht das Hängen </a:t>
            </a:r>
          </a:p>
        </p:txBody>
      </p:sp>
    </p:spTree>
    <p:extLst>
      <p:ext uri="{BB962C8B-B14F-4D97-AF65-F5344CB8AC3E}">
        <p14:creationId xmlns:p14="http://schemas.microsoft.com/office/powerpoint/2010/main" val="1478405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E836D-2167-A8C0-652B-58781009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Sticker Sarkom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B9ED43-1419-C36C-35D2-1861391862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= </a:t>
            </a:r>
            <a:r>
              <a:rPr lang="de-DE" dirty="0" err="1"/>
              <a:t>Caniner</a:t>
            </a:r>
            <a:r>
              <a:rPr lang="de-DE" dirty="0"/>
              <a:t> </a:t>
            </a:r>
            <a:r>
              <a:rPr lang="de-DE" dirty="0" err="1"/>
              <a:t>Transmissibler</a:t>
            </a:r>
            <a:r>
              <a:rPr lang="de-DE" dirty="0"/>
              <a:t> Venerischer Tumor  </a:t>
            </a:r>
          </a:p>
          <a:p>
            <a:r>
              <a:rPr lang="de-DE" dirty="0"/>
              <a:t>Verbreitung vorwiegend in den südlichen Ländern </a:t>
            </a:r>
          </a:p>
          <a:p>
            <a:r>
              <a:rPr lang="de-DE" dirty="0"/>
              <a:t>Auftreten bei jungen Hunden</a:t>
            </a:r>
          </a:p>
          <a:p>
            <a:r>
              <a:rPr lang="de-DE" dirty="0"/>
              <a:t>Übertragung durch den Deckakt und </a:t>
            </a:r>
            <a:r>
              <a:rPr lang="de-DE" dirty="0" err="1"/>
              <a:t>oronasal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Tumorzellen werden transplantiert </a:t>
            </a:r>
          </a:p>
          <a:p>
            <a:pPr lvl="1"/>
            <a:r>
              <a:rPr lang="de-DE" dirty="0"/>
              <a:t>Auftreten im Bereich der Vagina und Oberfläche des Penis </a:t>
            </a:r>
          </a:p>
          <a:p>
            <a:pPr lvl="1"/>
            <a:r>
              <a:rPr lang="de-DE" dirty="0"/>
              <a:t>Aussehen: gestielt, blumenkohlartig</a:t>
            </a:r>
          </a:p>
          <a:p>
            <a:pPr lvl="1"/>
            <a:r>
              <a:rPr lang="de-DE" dirty="0"/>
              <a:t>Metastasierung selten 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68224C9-092C-F5CF-4DEF-46EF7AC1E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147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BC978-B64B-E7AA-9E47-6F768169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31137"/>
            <a:ext cx="11029616" cy="988332"/>
          </a:xfrm>
        </p:spPr>
        <p:txBody>
          <a:bodyPr/>
          <a:lstStyle/>
          <a:p>
            <a:r>
              <a:rPr lang="de-DE" dirty="0"/>
              <a:t>Sticker Sarkom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521313-87B8-69BA-EC74-7B2FD25A0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92" y="1945262"/>
            <a:ext cx="5693275" cy="3633047"/>
          </a:xfrm>
        </p:spPr>
        <p:txBody>
          <a:bodyPr>
            <a:normAutofit/>
          </a:bodyPr>
          <a:lstStyle/>
          <a:p>
            <a:r>
              <a:rPr lang="de-DE" sz="2000" dirty="0"/>
              <a:t>Therapie:</a:t>
            </a:r>
          </a:p>
          <a:p>
            <a:pPr lvl="1"/>
            <a:r>
              <a:rPr lang="de-DE" sz="1800" dirty="0"/>
              <a:t>OP, wenn möglich </a:t>
            </a:r>
          </a:p>
          <a:p>
            <a:pPr lvl="1"/>
            <a:r>
              <a:rPr lang="de-DE" sz="1800" dirty="0" err="1"/>
              <a:t>Vincristin</a:t>
            </a:r>
            <a:r>
              <a:rPr lang="de-DE" sz="1800" dirty="0"/>
              <a:t> </a:t>
            </a:r>
            <a:r>
              <a:rPr lang="de-DE" sz="1800" dirty="0" err="1"/>
              <a:t>i.v.</a:t>
            </a:r>
            <a:r>
              <a:rPr lang="de-DE" sz="1800" dirty="0"/>
              <a:t> (Chemotherapeutikum) wöchentlich bis zum Abheilen </a:t>
            </a:r>
          </a:p>
          <a:p>
            <a:pPr lvl="1"/>
            <a:r>
              <a:rPr lang="de-DE" sz="1800" dirty="0"/>
              <a:t>i. d. R. ca. 5-6 Wochen notwendig </a:t>
            </a:r>
          </a:p>
          <a:p>
            <a:r>
              <a:rPr lang="de-DE" sz="2000" dirty="0"/>
              <a:t>Prognose: sehr gut </a:t>
            </a:r>
          </a:p>
          <a:p>
            <a:r>
              <a:rPr lang="de-DE" sz="2000" dirty="0"/>
              <a:t>Rüde muss aus der Zucht genommen werden  </a:t>
            </a:r>
          </a:p>
          <a:p>
            <a:pPr lvl="1"/>
            <a:endParaRPr lang="de-DE" sz="1800" dirty="0"/>
          </a:p>
          <a:p>
            <a:pPr lvl="1"/>
            <a:endParaRPr lang="de-DE" sz="18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23EE99-45AA-8DC9-8DC5-AC2D18D3DD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06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AE44BAC-3910-84F5-9106-14B4F50F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Skrotaldermatitis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1916C08-198E-1AB4-41E9-BCE30C38BC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= Verletzung und Entzündung des Hodensackes</a:t>
            </a:r>
          </a:p>
          <a:p>
            <a:r>
              <a:rPr lang="de-DE" dirty="0"/>
              <a:t>Ursachen: Grannen, Insektenstiche , Bissverletzung, Dornen</a:t>
            </a:r>
          </a:p>
          <a:p>
            <a:r>
              <a:rPr lang="de-DE" dirty="0"/>
              <a:t>Symptome: Schmerzen, Fieber, deutliche Verschlechterung durch Lecken des Rüden </a:t>
            </a:r>
          </a:p>
          <a:p>
            <a:r>
              <a:rPr lang="de-DE" dirty="0"/>
              <a:t>Therapie: Halskragen ! , Antibiotika </a:t>
            </a:r>
          </a:p>
          <a:p>
            <a:pPr lvl="1"/>
            <a:r>
              <a:rPr lang="de-DE" dirty="0"/>
              <a:t>Wunde säubern und kühlen, keine Desinfektionsmittel !, </a:t>
            </a:r>
          </a:p>
          <a:p>
            <a:r>
              <a:rPr lang="de-DE" dirty="0"/>
              <a:t>Folge: Entzündung, Erhöhung der Temperatur im Hoden &gt; Störungen der Samenzellbildung !</a:t>
            </a:r>
          </a:p>
          <a:p>
            <a:r>
              <a:rPr lang="de-DE" dirty="0"/>
              <a:t>Kontrolle der Fruchtbarkeit ca. 3 Monate nach Abklingen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1090DC-7589-9CD0-7C1D-0B5287DD24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364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3128"/>
            <a:ext cx="10363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600" dirty="0"/>
              <a:t>Erkrankungen Hoden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de-DE" altLang="de-DE" sz="2400"/>
              <a:t>Hodentumor</a:t>
            </a:r>
          </a:p>
          <a:p>
            <a:pPr lvl="1" eaLnBrk="1" hangingPunct="1"/>
            <a:r>
              <a:rPr lang="de-DE" altLang="de-DE" sz="2000"/>
              <a:t>Häufigster Tumor beim Rüden</a:t>
            </a:r>
          </a:p>
          <a:p>
            <a:pPr lvl="1" eaLnBrk="1" hangingPunct="1"/>
            <a:r>
              <a:rPr lang="de-DE" altLang="de-DE" sz="2000"/>
              <a:t>Leydigzelltumor </a:t>
            </a:r>
          </a:p>
          <a:p>
            <a:pPr lvl="1" eaLnBrk="1" hangingPunct="1"/>
            <a:r>
              <a:rPr lang="de-DE" altLang="de-DE" sz="2000"/>
              <a:t>Seminom</a:t>
            </a:r>
          </a:p>
          <a:p>
            <a:pPr lvl="1" eaLnBrk="1" hangingPunct="1"/>
            <a:r>
              <a:rPr lang="de-DE" altLang="de-DE" sz="2000"/>
              <a:t>Sertolizelltumor</a:t>
            </a:r>
          </a:p>
          <a:p>
            <a:pPr lvl="2" eaLnBrk="1" hangingPunct="1"/>
            <a:r>
              <a:rPr lang="de-DE" altLang="de-DE" sz="1800"/>
              <a:t>Östrogenproduktion möglich</a:t>
            </a:r>
          </a:p>
          <a:p>
            <a:pPr eaLnBrk="1" hangingPunct="1"/>
            <a:r>
              <a:rPr lang="de-DE" altLang="de-DE" sz="2400"/>
              <a:t>Diagnose: Ultraschall, (Blut, Punktion)</a:t>
            </a:r>
          </a:p>
          <a:p>
            <a:pPr eaLnBrk="1" hangingPunct="1"/>
            <a:r>
              <a:rPr lang="de-DE" altLang="de-DE" sz="2400"/>
              <a:t>Therapie: Kastration, ggf. einseitig</a:t>
            </a:r>
          </a:p>
        </p:txBody>
      </p:sp>
      <p:sp>
        <p:nvSpPr>
          <p:cNvPr id="2" name="Onlinebild-Platzhalter 1">
            <a:extLst>
              <a:ext uri="{FF2B5EF4-FFF2-40B4-BE49-F238E27FC236}">
                <a16:creationId xmlns:a16="http://schemas.microsoft.com/office/drawing/2014/main" id="{786880DF-2A25-E1B3-7331-20BCEAB0C38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160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828800" y="924128"/>
            <a:ext cx="815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Nebenhoden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241728" y="1855964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600" dirty="0" err="1">
                <a:latin typeface="+mn-lt"/>
              </a:rPr>
              <a:t>Spermatocelen</a:t>
            </a:r>
            <a:r>
              <a:rPr lang="de-DE" altLang="de-DE" sz="2600" dirty="0">
                <a:latin typeface="+mn-lt"/>
              </a:rPr>
              <a:t> (Samenstauung)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600" dirty="0">
                <a:latin typeface="+mn-lt"/>
              </a:rPr>
              <a:t>Tumor</a:t>
            </a:r>
            <a:endParaRPr lang="de-DE" alt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66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502784"/>
            <a:ext cx="11029616" cy="98833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de-DE" altLang="de-DE" dirty="0"/>
              <a:t>Hodenentzündung (Orchitis)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1192" y="1596337"/>
            <a:ext cx="5787956" cy="5057125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1600" dirty="0"/>
              <a:t>Akut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600" dirty="0"/>
              <a:t>Fieber, Schmerz, Schwellung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1600" dirty="0"/>
              <a:t>Chronisch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600" dirty="0"/>
              <a:t>Oft keine Symptome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1600" dirty="0"/>
              <a:t>Ursachen: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600" dirty="0"/>
              <a:t>Bakterielle Erreger</a:t>
            </a:r>
          </a:p>
          <a:p>
            <a:pPr lvl="2" eaLnBrk="1" hangingPunct="1">
              <a:lnSpc>
                <a:spcPct val="90000"/>
              </a:lnSpc>
            </a:pPr>
            <a:r>
              <a:rPr lang="de-DE" altLang="de-DE" sz="1600" dirty="0"/>
              <a:t>Brucella </a:t>
            </a:r>
            <a:r>
              <a:rPr lang="de-DE" altLang="de-DE" sz="1600" dirty="0" err="1"/>
              <a:t>canis</a:t>
            </a:r>
            <a:r>
              <a:rPr lang="de-DE" altLang="de-DE" sz="1600" dirty="0"/>
              <a:t>, Mykoplasmen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altLang="de-DE" sz="1600" dirty="0"/>
              <a:t>Staphylokokken, Streptokokken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altLang="de-DE" sz="1600" dirty="0"/>
              <a:t>Escherichia coli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600" dirty="0"/>
              <a:t>Autoimmune Orchitis</a:t>
            </a:r>
          </a:p>
          <a:p>
            <a:pPr lvl="2" eaLnBrk="1" hangingPunct="1">
              <a:lnSpc>
                <a:spcPct val="90000"/>
              </a:lnSpc>
            </a:pPr>
            <a:r>
              <a:rPr lang="de-DE" altLang="de-DE" sz="1600" dirty="0"/>
              <a:t>Blut-Hoden-Schranke</a:t>
            </a:r>
          </a:p>
          <a:p>
            <a:pPr lvl="2" eaLnBrk="1" hangingPunct="1">
              <a:lnSpc>
                <a:spcPct val="90000"/>
              </a:lnSpc>
            </a:pPr>
            <a:r>
              <a:rPr lang="de-DE" altLang="de-DE" sz="1600" dirty="0"/>
              <a:t>Antikörper gegen Spermien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altLang="de-DE" sz="1600" dirty="0"/>
              <a:t>Hoden werden weich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025189-6A88-5339-088F-41B6A13F02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017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0CCDAA-0850-8FE5-4967-1AB184CB84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8968" y="2360375"/>
            <a:ext cx="3764481" cy="33797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Erforschung der Azoospermie = Fehlen von Spermien im Ejakulat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Entnahme einer </a:t>
            </a:r>
            <a:r>
              <a:rPr lang="de-DE" sz="1800" dirty="0" err="1"/>
              <a:t>Hodenbiopse</a:t>
            </a:r>
            <a:r>
              <a:rPr lang="de-DE" sz="1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6577AC2-A765-B4FA-331E-B5083019D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13" y="463550"/>
            <a:ext cx="10736262" cy="574675"/>
          </a:xfrm>
        </p:spPr>
        <p:txBody>
          <a:bodyPr>
            <a:normAutofit/>
          </a:bodyPr>
          <a:lstStyle/>
          <a:p>
            <a:r>
              <a:rPr lang="de-DE" sz="2000" b="0" dirty="0">
                <a:solidFill>
                  <a:schemeClr val="tx1"/>
                </a:solidFill>
                <a:latin typeface="+mj-lt"/>
              </a:rPr>
              <a:t>Forschungsprojekt der </a:t>
            </a:r>
            <a:r>
              <a:rPr lang="de-DE" sz="2000" b="0" dirty="0" err="1">
                <a:solidFill>
                  <a:schemeClr val="tx1"/>
                </a:solidFill>
                <a:latin typeface="+mj-lt"/>
              </a:rPr>
              <a:t>TiHO</a:t>
            </a:r>
            <a:r>
              <a:rPr lang="de-DE" sz="2000" b="0" dirty="0">
                <a:solidFill>
                  <a:schemeClr val="tx1"/>
                </a:solidFill>
                <a:latin typeface="+mj-lt"/>
              </a:rPr>
              <a:t> Hannover:  Prof. Dr. Göricke-Pesch  &amp; Tierärztin Pauline Rehder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25542F-2553-1217-40E7-CA8E3837B7D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865188" y="1613178"/>
            <a:ext cx="998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GKF-Projekt:  Warum deckt der Zuchtrüde nicht mehr erfolgreich ?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A49DC0-80A6-6BC1-C3B9-D6C7FC9D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43" y="2440430"/>
            <a:ext cx="4740466" cy="35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4103B5-3B43-7EF5-BA4A-D3E6FAAF0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8213" y="549276"/>
            <a:ext cx="6767512" cy="5746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de-DE"/>
          </a:p>
        </p:txBody>
      </p:sp>
      <p:sp>
        <p:nvSpPr>
          <p:cNvPr id="23554" name="Textplatzhalter 2">
            <a:extLst>
              <a:ext uri="{FF2B5EF4-FFF2-40B4-BE49-F238E27FC236}">
                <a16:creationId xmlns:a16="http://schemas.microsoft.com/office/drawing/2014/main" id="{B81EF1C6-9D51-7601-4503-3115F4D36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8214" y="2000250"/>
            <a:ext cx="7488237" cy="928688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23555" name="Textplatzhalter 3">
            <a:extLst>
              <a:ext uri="{FF2B5EF4-FFF2-40B4-BE49-F238E27FC236}">
                <a16:creationId xmlns:a16="http://schemas.microsoft.com/office/drawing/2014/main" id="{6A0B265D-B6BC-65A9-C733-8737244B3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8214" y="2928939"/>
            <a:ext cx="7488237" cy="3379787"/>
          </a:xfrm>
        </p:spPr>
        <p:txBody>
          <a:bodyPr/>
          <a:lstStyle/>
          <a:p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7CF7C2-4582-53F2-4C01-0449D2FFBC3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F52BED-428F-D24B-AF3C-7B3DC1A4A1A7}" type="slidenum">
              <a:rPr lang="de-DE" altLang="de-DE" sz="1200">
                <a:solidFill>
                  <a:srgbClr val="898989"/>
                </a:solidFill>
              </a:rPr>
              <a:pPr eaLnBrk="1" hangingPunct="1"/>
              <a:t>47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23557" name="Bild 6">
            <a:extLst>
              <a:ext uri="{FF2B5EF4-FFF2-40B4-BE49-F238E27FC236}">
                <a16:creationId xmlns:a16="http://schemas.microsoft.com/office/drawing/2014/main" id="{6608626D-FC2E-1388-E61E-F0569DE50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66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112A67D1-FA11-EB08-110C-EFAC5F1F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244608"/>
            <a:ext cx="1763712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de-DE" sz="1200" dirty="0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LH, Testosteron</a:t>
            </a: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de-DE" sz="1200" dirty="0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T4/fT4/</a:t>
            </a:r>
            <a:r>
              <a:rPr lang="de-DE" sz="1200" dirty="0" err="1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cTSH</a:t>
            </a:r>
            <a:r>
              <a:rPr lang="de-DE" sz="1200" dirty="0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/</a:t>
            </a:r>
            <a:r>
              <a:rPr lang="de-DE" sz="1200" dirty="0" err="1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TgAA</a:t>
            </a:r>
            <a:endParaRPr lang="de-DE" sz="1200" dirty="0">
              <a:solidFill>
                <a:srgbClr val="1C1C1C"/>
              </a:solidFill>
              <a:latin typeface="Arial"/>
              <a:ea typeface="ＭＳ Ｐゴシック" charset="0"/>
              <a:cs typeface="Arial"/>
            </a:endParaRP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de-DE" sz="1200" dirty="0" err="1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Bruc</a:t>
            </a:r>
            <a:r>
              <a:rPr lang="de-DE" sz="1200" dirty="0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. </a:t>
            </a:r>
            <a:r>
              <a:rPr lang="de-DE" sz="1200" dirty="0" err="1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canis</a:t>
            </a:r>
            <a:r>
              <a:rPr lang="de-DE" sz="1200" dirty="0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 Serologie</a:t>
            </a: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de-DE" sz="1200" dirty="0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Auto-AK</a:t>
            </a:r>
          </a:p>
          <a:p>
            <a:pPr marL="171450" indent="-171450" eaLnBrk="0" hangingPunct="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de-DE" sz="1200" dirty="0" err="1">
                <a:solidFill>
                  <a:srgbClr val="1C1C1C"/>
                </a:solidFill>
                <a:latin typeface="Arial"/>
                <a:ea typeface="ＭＳ Ｐゴシック" charset="0"/>
                <a:cs typeface="Arial"/>
              </a:rPr>
              <a:t>Karyotyping</a:t>
            </a:r>
            <a:endParaRPr lang="de-DE" sz="1200" dirty="0">
              <a:solidFill>
                <a:srgbClr val="1C1C1C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662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5FFEE6-CDE5-9661-1FD0-1145DB703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813" y="549275"/>
            <a:ext cx="9023350" cy="574675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Histologische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Untersuchung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Hodenbiopsie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Inhaltsplatzhalter 11">
            <a:extLst>
              <a:ext uri="{FF2B5EF4-FFF2-40B4-BE49-F238E27FC236}">
                <a16:creationId xmlns:a16="http://schemas.microsoft.com/office/drawing/2014/main" id="{C4DEFB97-CEF2-D613-93A2-AC7365F8F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3864" y="2000903"/>
            <a:ext cx="5158953" cy="3633787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5EAD52D-91B6-2556-8742-BE623748381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912813" y="1909197"/>
            <a:ext cx="99837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dirty="0">
                <a:solidFill>
                  <a:schemeClr val="tx1"/>
                </a:solidFill>
              </a:rPr>
              <a:t>Histologisches Bild der Spermatogenese bei einem gesunden Rüden (links)            und bei einem IMO betroffenen Rüden (rechts) </a:t>
            </a:r>
          </a:p>
        </p:txBody>
      </p:sp>
    </p:spTree>
    <p:extLst>
      <p:ext uri="{BB962C8B-B14F-4D97-AF65-F5344CB8AC3E}">
        <p14:creationId xmlns:p14="http://schemas.microsoft.com/office/powerpoint/2010/main" val="4052497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905000" y="609600"/>
            <a:ext cx="9258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2"/>
                </a:solidFill>
                <a:latin typeface="+mj-lt"/>
              </a:rPr>
              <a:t>Erkrankungen der Prostata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4929" y="2132275"/>
            <a:ext cx="4206240" cy="221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2400" dirty="0">
              <a:latin typeface="+mn-lt"/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Benigne Prostatahyperplasie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Entzündung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Abszess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Tumor</a:t>
            </a:r>
            <a:endParaRPr lang="de-DE" altLang="de-DE" sz="18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31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2E84B-0C66-4329-BA09-14A1892F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0116E9-8CF6-4675-96F6-227FD1CD1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634863" cy="3633047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beiden Hoden befinden sich im Hodensack (Temperatur!)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Größe ist abhängig von </a:t>
            </a:r>
            <a:r>
              <a:rPr lang="de-DE" dirty="0"/>
              <a:t>Gewicht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Rasse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Spermienproduktion (300 – 500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Tag je nach Größe)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Testosteronproduktion 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07F86B-DFEE-2E4F-2FDE-3EB81BE9AA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537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57809" y="838200"/>
            <a:ext cx="103101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dirty="0">
                <a:solidFill>
                  <a:schemeClr val="tx2"/>
                </a:solidFill>
                <a:latin typeface="+mj-lt"/>
              </a:rPr>
              <a:t>Benigne Prostatahyperplasie = BPH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7809" y="2217565"/>
            <a:ext cx="586201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1027113" indent="-455613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370013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712913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Gutartige Vergrößerung der Prostata bei mittelalten bis alten Rüden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Entstehung durch hormonelle </a:t>
            </a:r>
            <a:r>
              <a:rPr lang="de-DE" altLang="de-DE" sz="2000" dirty="0" err="1">
                <a:latin typeface="+mn-lt"/>
              </a:rPr>
              <a:t>Imbalancen</a:t>
            </a:r>
            <a:endParaRPr lang="de-DE" altLang="de-DE" sz="20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Entstehung von Zysten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Erhöhtes Infektionsrisiko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Symptome: Tröpfeln aus Penis, Kotabsatzbeschwerden, (Blasenentzündungen)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Ultraschall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Blutuntersuchung 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n-lt"/>
              </a:rPr>
              <a:t>CPSE = </a:t>
            </a:r>
            <a:r>
              <a:rPr lang="de-DE" altLang="de-DE" sz="1600" dirty="0" err="1">
                <a:latin typeface="+mn-lt"/>
              </a:rPr>
              <a:t>Canine</a:t>
            </a:r>
            <a:r>
              <a:rPr lang="de-DE" altLang="de-DE" sz="1600" dirty="0">
                <a:latin typeface="+mn-lt"/>
              </a:rPr>
              <a:t> Prostataspezifische </a:t>
            </a:r>
            <a:r>
              <a:rPr lang="de-DE" altLang="de-DE" sz="1600" dirty="0" err="1">
                <a:latin typeface="+mn-lt"/>
              </a:rPr>
              <a:t>Esterase</a:t>
            </a:r>
            <a:endParaRPr lang="de-DE" altLang="de-DE" sz="16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n-lt"/>
              </a:rPr>
              <a:t>Produktion in den Zellen der Prostata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1600" dirty="0" err="1">
                <a:latin typeface="+mn-lt"/>
              </a:rPr>
              <a:t>Androgenabhängig</a:t>
            </a:r>
            <a:endParaRPr lang="de-DE" altLang="de-DE" sz="16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1600" dirty="0">
                <a:latin typeface="+mn-lt"/>
              </a:rPr>
              <a:t>Bei Hyperplasie Erhöhung der Konzentration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18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alt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80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18289" y="1906488"/>
            <a:ext cx="58015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Wirkstoff </a:t>
            </a:r>
            <a:r>
              <a:rPr lang="de-DE" altLang="de-DE" sz="2400" dirty="0" err="1">
                <a:latin typeface="+mn-lt"/>
              </a:rPr>
              <a:t>Osateronacetat</a:t>
            </a:r>
            <a:endParaRPr lang="de-DE" altLang="de-DE" sz="2400" dirty="0">
              <a:latin typeface="+mn-lt"/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Hemmt die Wirkung des Testosterons an der Prostata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Hersteller: </a:t>
            </a:r>
            <a:r>
              <a:rPr lang="de-DE" altLang="de-DE" sz="2400" dirty="0" err="1">
                <a:latin typeface="+mn-lt"/>
              </a:rPr>
              <a:t>Virbac</a:t>
            </a:r>
            <a:endParaRPr lang="de-DE" altLang="de-DE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Fruchtbarkeit bleibt erhalten: Also auch Einsatz beim Deckrüden möglich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Nicht wirksam beim Prostatatumor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24050" y="404664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Therapie : </a:t>
            </a:r>
            <a:r>
              <a:rPr lang="de-DE" altLang="de-DE" sz="4000" dirty="0" err="1">
                <a:solidFill>
                  <a:schemeClr val="tx2"/>
                </a:solidFill>
                <a:latin typeface="+mj-lt"/>
              </a:rPr>
              <a:t>Ypozane</a:t>
            </a:r>
            <a:r>
              <a:rPr lang="de-DE" altLang="de-DE" sz="44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96116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783403" y="560309"/>
            <a:ext cx="76152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dirty="0">
                <a:solidFill>
                  <a:schemeClr val="tx2"/>
                </a:solidFill>
                <a:latin typeface="+mj-lt"/>
              </a:rPr>
              <a:t>Akute Prostataentzündung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76382" y="1770434"/>
            <a:ext cx="6016248" cy="46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1027113" indent="-455613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370013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712913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Akute - meist aufsteigende - Infektion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Symptome: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Fieber, Schwäche, Fressunlust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Klammer Gang, schmerzhaft bei Palpation, Ausfluss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Therapie: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Antibiotika, Fieber senken und Schmerzen lindern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 err="1">
                <a:latin typeface="+mn-lt"/>
              </a:rPr>
              <a:t>Ypozane</a:t>
            </a:r>
            <a:r>
              <a:rPr lang="de-DE" altLang="de-DE" sz="2000" dirty="0">
                <a:latin typeface="+mn-lt"/>
              </a:rPr>
              <a:t>, </a:t>
            </a:r>
            <a:r>
              <a:rPr lang="de-DE" altLang="de-DE" sz="2000" dirty="0" err="1">
                <a:latin typeface="+mn-lt"/>
              </a:rPr>
              <a:t>Suprelorin</a:t>
            </a:r>
            <a:r>
              <a:rPr lang="de-DE" altLang="de-DE" sz="2000" dirty="0">
                <a:latin typeface="+mn-lt"/>
              </a:rPr>
              <a:t> oder Kastration</a:t>
            </a:r>
          </a:p>
        </p:txBody>
      </p:sp>
    </p:spTree>
    <p:extLst>
      <p:ext uri="{BB962C8B-B14F-4D97-AF65-F5344CB8AC3E}">
        <p14:creationId xmlns:p14="http://schemas.microsoft.com/office/powerpoint/2010/main" val="2990169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30740" y="1713124"/>
            <a:ext cx="6298660" cy="482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1027113" indent="-455613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370013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712913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Chronische Infektion oft unbemerkt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Wenig Symptome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Kotabsatzstörungen, wiederkehrende Harnwegsinfektionen, Tröpfeln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Diagnose: Untersuchung von Prostatasekret und Ultraschall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Erreger: Streptokokken, Staphylokokken, Escherichia coli, Pseudomonas,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Ultraschall: </a:t>
            </a:r>
            <a:r>
              <a:rPr lang="de-DE" altLang="de-DE" sz="2000" dirty="0" err="1">
                <a:latin typeface="+mn-lt"/>
              </a:rPr>
              <a:t>ggr</a:t>
            </a:r>
            <a:r>
              <a:rPr lang="de-DE" altLang="de-DE" sz="2000" dirty="0">
                <a:latin typeface="+mn-lt"/>
              </a:rPr>
              <a:t>. Verkalkungen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Therapie: Antibiotika über </a:t>
            </a:r>
            <a:r>
              <a:rPr lang="de-DE" altLang="de-DE" sz="2000">
                <a:latin typeface="+mn-lt"/>
              </a:rPr>
              <a:t>Wochen                           </a:t>
            </a:r>
            <a:r>
              <a:rPr lang="de-DE" altLang="de-DE" sz="2000" dirty="0">
                <a:latin typeface="+mn-lt"/>
              </a:rPr>
              <a:t>und </a:t>
            </a:r>
            <a:r>
              <a:rPr lang="de-DE" altLang="de-DE" sz="2000" dirty="0" err="1">
                <a:latin typeface="+mn-lt"/>
              </a:rPr>
              <a:t>Ypozane</a:t>
            </a:r>
            <a:r>
              <a:rPr lang="de-DE" altLang="de-DE" sz="2000" dirty="0">
                <a:latin typeface="+mn-lt"/>
              </a:rPr>
              <a:t>, </a:t>
            </a:r>
            <a:r>
              <a:rPr lang="de-DE" altLang="de-DE" sz="2000" dirty="0" err="1">
                <a:latin typeface="+mn-lt"/>
              </a:rPr>
              <a:t>Suprelorin</a:t>
            </a:r>
            <a:r>
              <a:rPr lang="de-DE" altLang="de-DE" sz="2000" dirty="0">
                <a:latin typeface="+mn-lt"/>
              </a:rPr>
              <a:t> oder Kastration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30740" y="476672"/>
            <a:ext cx="942286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Chronische Prostataentzündung</a:t>
            </a:r>
          </a:p>
        </p:txBody>
      </p:sp>
    </p:spTree>
    <p:extLst>
      <p:ext uri="{BB962C8B-B14F-4D97-AF65-F5344CB8AC3E}">
        <p14:creationId xmlns:p14="http://schemas.microsoft.com/office/powerpoint/2010/main" val="828459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888D2-E358-4F69-B751-8CEF077C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Prostataabszess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B2425-B7E6-12A3-A85C-6CD1BDA05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69434"/>
            <a:ext cx="5514807" cy="4074361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Schwere Komplikation einer Prostatitis</a:t>
            </a:r>
          </a:p>
          <a:p>
            <a:pPr lvl="1"/>
            <a:r>
              <a:rPr lang="de-DE" sz="1600" dirty="0"/>
              <a:t>Ursache: bakterielle Infektion in Kombination mit Zysten 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Diagnose:</a:t>
            </a:r>
          </a:p>
          <a:p>
            <a:pPr lvl="1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Punktion</a:t>
            </a:r>
          </a:p>
          <a:p>
            <a:r>
              <a:rPr lang="de-DE" sz="1600" dirty="0"/>
              <a:t>Therapie: </a:t>
            </a:r>
          </a:p>
          <a:p>
            <a:pPr lvl="1"/>
            <a:r>
              <a:rPr lang="de-DE" sz="1600" dirty="0"/>
              <a:t>Antibiotika</a:t>
            </a:r>
          </a:p>
          <a:p>
            <a:pPr lvl="1"/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Chirurgische Intervention</a:t>
            </a:r>
          </a:p>
          <a:p>
            <a:pPr lvl="1"/>
            <a:r>
              <a:rPr lang="de-DE" sz="1600" dirty="0"/>
              <a:t>Kastration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de-DE" sz="1600" dirty="0"/>
          </a:p>
          <a:p>
            <a:pPr lvl="1"/>
            <a:endParaRPr lang="de-DE" sz="16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8CF0CA3-7B28-C354-E592-B2E6E644B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813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819275" y="332656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Prostatatumor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42026" y="1871986"/>
            <a:ext cx="508229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Sehr selten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</a:rPr>
              <a:t> Prostatakarzinom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Auch bei kastrierten Rüden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Diagnose: 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Ultraschall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CPSE nicht erhöht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Punktion / </a:t>
            </a:r>
            <a:r>
              <a:rPr lang="de-DE" altLang="de-DE" sz="2400" dirty="0" err="1">
                <a:latin typeface="+mn-lt"/>
              </a:rPr>
              <a:t>Prostatalavage</a:t>
            </a:r>
            <a:endParaRPr lang="de-DE" altLang="de-DE" sz="2400" dirty="0"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400" dirty="0">
                <a:latin typeface="+mn-lt"/>
              </a:rPr>
              <a:t>Therapie: keine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F429CE-901D-520D-76F0-FEA0027F65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268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1EC78-8E64-5DBB-6B03-6B1882A0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Diagnostik Prostata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B6D5127-D3E1-1FA4-95F8-061CFA0D2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/>
              <a:t>Prostatalavage</a:t>
            </a:r>
            <a:endParaRPr lang="de-DE" dirty="0"/>
          </a:p>
          <a:p>
            <a:r>
              <a:rPr lang="de-DE" dirty="0"/>
              <a:t>Feinnadelpunktion </a:t>
            </a:r>
          </a:p>
          <a:p>
            <a:r>
              <a:rPr lang="de-DE" dirty="0"/>
              <a:t>Ohne Narkose möglich </a:t>
            </a:r>
          </a:p>
          <a:p>
            <a:r>
              <a:rPr lang="de-DE" dirty="0"/>
              <a:t>Alternativ: Sedierung </a:t>
            </a:r>
          </a:p>
          <a:p>
            <a:r>
              <a:rPr lang="de-DE" dirty="0"/>
              <a:t>Pathologie als Schnelldiagnostik mittels digitaler Übertragung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652B08-DBF6-1ED5-A3CF-15165920CB56}"/>
              </a:ext>
            </a:extLst>
          </p:cNvPr>
          <p:cNvSpPr txBox="1"/>
          <p:nvPr/>
        </p:nvSpPr>
        <p:spPr>
          <a:xfrm>
            <a:off x="6886575" y="64434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Bilder: </a:t>
            </a:r>
            <a:r>
              <a:rPr lang="de-DE" dirty="0" err="1"/>
              <a:t>Vetimagyst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08489-DE25-319F-6497-8E1F37B2A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691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711884"/>
            <a:ext cx="11029616" cy="118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000" dirty="0"/>
              <a:t/>
            </a:r>
            <a:br>
              <a:rPr lang="de-DE" altLang="de-DE" sz="4000" dirty="0"/>
            </a:br>
            <a:r>
              <a:rPr lang="de-DE" altLang="de-DE" sz="4000" dirty="0"/>
              <a:t>Bakterielle Infektionen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186" y="2107664"/>
            <a:ext cx="41148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altLang="de-DE" sz="2800" dirty="0"/>
              <a:t>Spezifische Erreger:</a:t>
            </a:r>
          </a:p>
          <a:p>
            <a:pPr lvl="1"/>
            <a:r>
              <a:rPr lang="de-DE" altLang="de-DE" sz="2500" dirty="0"/>
              <a:t> Brucella </a:t>
            </a:r>
            <a:r>
              <a:rPr lang="de-DE" altLang="de-DE" sz="2500" dirty="0" err="1"/>
              <a:t>canis</a:t>
            </a:r>
            <a:endParaRPr lang="de-DE" altLang="de-DE" sz="2500" dirty="0"/>
          </a:p>
          <a:p>
            <a:pPr eaLnBrk="1" hangingPunct="1"/>
            <a:r>
              <a:rPr lang="de-DE" altLang="de-DE" sz="2800" dirty="0"/>
              <a:t>Unspezifische Erreger: </a:t>
            </a:r>
          </a:p>
          <a:p>
            <a:pPr lvl="1" eaLnBrk="1" hangingPunct="1"/>
            <a:r>
              <a:rPr lang="de-DE" altLang="de-DE" sz="1800" dirty="0"/>
              <a:t>Streptokokken</a:t>
            </a:r>
          </a:p>
          <a:p>
            <a:pPr lvl="1" eaLnBrk="1" hangingPunct="1"/>
            <a:r>
              <a:rPr lang="de-DE" altLang="de-DE" sz="1800" dirty="0"/>
              <a:t>Staphylokokken</a:t>
            </a:r>
          </a:p>
          <a:p>
            <a:pPr lvl="1" eaLnBrk="1" hangingPunct="1"/>
            <a:r>
              <a:rPr lang="de-DE" altLang="de-DE" sz="1800" dirty="0"/>
              <a:t>Escherichia coli</a:t>
            </a:r>
          </a:p>
          <a:p>
            <a:pPr lvl="1" eaLnBrk="1" hangingPunct="1"/>
            <a:r>
              <a:rPr lang="de-DE" altLang="de-DE" sz="1800" dirty="0"/>
              <a:t>Pseudomonas</a:t>
            </a:r>
          </a:p>
          <a:p>
            <a:pPr lvl="1" eaLnBrk="1" hangingPunct="1"/>
            <a:r>
              <a:rPr lang="de-DE" altLang="de-DE" sz="1800" dirty="0"/>
              <a:t>U. v. m.</a:t>
            </a:r>
            <a:endParaRPr lang="de-DE" altLang="de-DE" sz="2400" dirty="0"/>
          </a:p>
          <a:p>
            <a:pPr eaLnBrk="1" hangingPunct="1"/>
            <a:r>
              <a:rPr lang="de-DE" altLang="de-DE" sz="2800" dirty="0"/>
              <a:t>Mykoplasmen</a:t>
            </a:r>
          </a:p>
        </p:txBody>
      </p:sp>
    </p:spTree>
    <p:extLst>
      <p:ext uri="{BB962C8B-B14F-4D97-AF65-F5344CB8AC3E}">
        <p14:creationId xmlns:p14="http://schemas.microsoft.com/office/powerpoint/2010/main" val="15244307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345955" y="607595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+mj-lt"/>
              </a:rPr>
              <a:t>Spezifische Bakterien: Brucellose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7710" y="1750595"/>
            <a:ext cx="11001387" cy="4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b="1" dirty="0">
                <a:latin typeface="+mn-lt"/>
              </a:rPr>
              <a:t>Brucella </a:t>
            </a:r>
            <a:r>
              <a:rPr lang="de-DE" altLang="de-DE" sz="2000" b="1" dirty="0" err="1">
                <a:latin typeface="+mn-lt"/>
              </a:rPr>
              <a:t>canis</a:t>
            </a:r>
            <a:r>
              <a:rPr lang="de-DE" altLang="de-DE" sz="2000" b="1" dirty="0">
                <a:latin typeface="+mn-lt"/>
              </a:rPr>
              <a:t>  (</a:t>
            </a:r>
            <a:r>
              <a:rPr lang="de-DE" altLang="de-DE" sz="2000" b="1" dirty="0" err="1">
                <a:latin typeface="+mn-lt"/>
              </a:rPr>
              <a:t>melitensis</a:t>
            </a:r>
            <a:r>
              <a:rPr lang="de-DE" altLang="de-DE" sz="2000" b="1" dirty="0">
                <a:latin typeface="+mn-lt"/>
              </a:rPr>
              <a:t> / </a:t>
            </a:r>
            <a:r>
              <a:rPr lang="de-DE" altLang="de-DE" sz="2000" b="1" dirty="0" err="1">
                <a:latin typeface="+mn-lt"/>
              </a:rPr>
              <a:t>suis</a:t>
            </a:r>
            <a:r>
              <a:rPr lang="de-DE" altLang="de-DE" sz="2000" b="1" dirty="0">
                <a:latin typeface="+mn-lt"/>
              </a:rPr>
              <a:t> / </a:t>
            </a:r>
            <a:r>
              <a:rPr lang="de-DE" altLang="de-DE" sz="2000" b="1" dirty="0" err="1">
                <a:latin typeface="+mn-lt"/>
              </a:rPr>
              <a:t>abortus</a:t>
            </a:r>
            <a:r>
              <a:rPr lang="de-DE" altLang="de-DE" sz="2000" b="1" dirty="0"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b="1" dirty="0">
                <a:latin typeface="+mn-lt"/>
              </a:rPr>
              <a:t>Infektion:</a:t>
            </a:r>
            <a:r>
              <a:rPr lang="de-DE" altLang="de-DE" sz="2000" dirty="0">
                <a:latin typeface="+mn-lt"/>
              </a:rPr>
              <a:t> durch Urin, abortierte Welpen, Sperma (60 Wochen infektiös), bei Welpen über die Placenta, alle Körperflüssigkeiten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b="1" dirty="0">
                <a:latin typeface="+mn-lt"/>
                <a:sym typeface="Bookshelf Symbol 3" pitchFamily="18" charset="2"/>
              </a:rPr>
              <a:t>Symptome: 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+mn-lt"/>
                <a:cs typeface="Times New Roman" pitchFamily="18" charset="0"/>
                <a:sym typeface="CommonBullets" pitchFamily="34" charset="2"/>
              </a:rPr>
              <a:t>♀</a:t>
            </a:r>
            <a:r>
              <a:rPr lang="de-DE" altLang="de-DE" sz="1800" dirty="0">
                <a:latin typeface="+mn-lt"/>
                <a:sym typeface="Bookshelf Symbol 3" pitchFamily="18" charset="2"/>
              </a:rPr>
              <a:t> Abort, Totgeburten, </a:t>
            </a:r>
            <a:r>
              <a:rPr lang="de-DE" altLang="de-DE" sz="1800" dirty="0">
                <a:latin typeface="+mn-lt"/>
                <a:cs typeface="Times New Roman" pitchFamily="18" charset="0"/>
                <a:sym typeface="CommonBullets" pitchFamily="34" charset="2"/>
              </a:rPr>
              <a:t>♂</a:t>
            </a:r>
            <a:r>
              <a:rPr lang="de-DE" altLang="de-DE" sz="1800" dirty="0">
                <a:latin typeface="+mn-lt"/>
                <a:sym typeface="Bookshelf Symbol 3" pitchFamily="18" charset="2"/>
              </a:rPr>
              <a:t> Hoden- und Nebenhodenentzündung, Sterilität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+mn-lt"/>
                <a:sym typeface="Bookshelf Symbol 3" pitchFamily="18" charset="2"/>
              </a:rPr>
              <a:t>Diskospondylitis: Entzündung der Zwischenwirbelräume</a:t>
            </a:r>
            <a:endParaRPr lang="de-DE" altLang="de-DE" sz="1400" dirty="0">
              <a:latin typeface="+mn-lt"/>
              <a:sym typeface="Bookshelf Symbol 3" pitchFamily="18" charset="2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b="1" dirty="0">
                <a:latin typeface="+mn-lt"/>
                <a:sym typeface="Bookshelf Symbol 3" pitchFamily="18" charset="2"/>
              </a:rPr>
              <a:t>Diagnose:</a:t>
            </a:r>
            <a:r>
              <a:rPr lang="de-DE" altLang="de-DE" sz="2000" dirty="0">
                <a:latin typeface="+mn-lt"/>
                <a:sym typeface="Bookshelf Symbol 3" pitchFamily="18" charset="2"/>
              </a:rPr>
              <a:t> Antikörperstatus, Erregernachweis (PCR)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dirty="0">
                <a:latin typeface="+mn-lt"/>
                <a:sym typeface="Bookshelf Symbol 3" pitchFamily="18" charset="2"/>
              </a:rPr>
              <a:t>Prävalenz: deutlich steigend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1800" dirty="0">
                <a:latin typeface="+mn-lt"/>
                <a:sym typeface="Bookshelf Symbol 3" pitchFamily="18" charset="2"/>
              </a:rPr>
              <a:t>2019: 3,7 % der Proben im PCR positiv / 5,4 % positive Antikörper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b="1" dirty="0">
                <a:latin typeface="+mn-lt"/>
                <a:sym typeface="Bookshelf Symbol 3" pitchFamily="18" charset="2"/>
              </a:rPr>
              <a:t>Vorbeugung:</a:t>
            </a:r>
            <a:r>
              <a:rPr lang="de-DE" altLang="de-DE" sz="2000" dirty="0">
                <a:latin typeface="+mn-lt"/>
                <a:sym typeface="Bookshelf Symbol 3" pitchFamily="18" charset="2"/>
              </a:rPr>
              <a:t> Kontrolle der Zuchttiere und aller Importe (Rumänien, Ukraine, Spanien)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altLang="de-DE" sz="2000" b="1" dirty="0">
                <a:latin typeface="+mn-lt"/>
                <a:sym typeface="Bookshelf Symbol 3" pitchFamily="18" charset="2"/>
              </a:rPr>
              <a:t>Zoonose!!</a:t>
            </a:r>
          </a:p>
        </p:txBody>
      </p:sp>
    </p:spTree>
    <p:extLst>
      <p:ext uri="{BB962C8B-B14F-4D97-AF65-F5344CB8AC3E}">
        <p14:creationId xmlns:p14="http://schemas.microsoft.com/office/powerpoint/2010/main" val="3895964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Unspezifische Erreger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192" y="1890876"/>
            <a:ext cx="11029615" cy="40844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Bakterien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800" dirty="0"/>
              <a:t>Streptokokken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800" dirty="0"/>
              <a:t>Staphylokokken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800" dirty="0"/>
              <a:t>Escherichia coli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800" dirty="0"/>
              <a:t>Pseudomonas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800" dirty="0"/>
              <a:t>U. v. m.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Samen und Scheide sind nie steril!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Anzahl und Art der Bakterien bedeutsam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&gt; 10.000 / ml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Apathogen &gt; fakultativ pathogen &gt; pathogen</a:t>
            </a:r>
          </a:p>
        </p:txBody>
      </p:sp>
    </p:spTree>
    <p:extLst>
      <p:ext uri="{BB962C8B-B14F-4D97-AF65-F5344CB8AC3E}">
        <p14:creationId xmlns:p14="http://schemas.microsoft.com/office/powerpoint/2010/main" val="65339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0999D-2CB8-4B43-8A95-D800C989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Nebenhoden und Samenleiter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6AED1D-F182-4EE7-B5B4-C574E3EFF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291" y="1663459"/>
            <a:ext cx="5326626" cy="363304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Nebenhoden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Bestehen aus Nebenhodenkopf, -körper und -schwanz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Ort der Spermienreifung und Lagerung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 des Transportes durch den Nebenhoden ca. 10 Tage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Samenleiter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Kommt aus dem Nebenhodenschwanz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Zieht in die Bauchhöhle bis zum Blasenhals 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29B4B4-367D-A4AF-1F3F-D6B4707E92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692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Unspezifische Erreger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1033" y="1989151"/>
            <a:ext cx="8790167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de-DE" altLang="de-DE" sz="2800" dirty="0"/>
              <a:t>Antibiotikaeinsatz kritisch</a:t>
            </a:r>
          </a:p>
          <a:p>
            <a:pPr lvl="1" eaLnBrk="1" hangingPunct="1"/>
            <a:r>
              <a:rPr lang="de-DE" altLang="de-DE" sz="2400" dirty="0"/>
              <a:t>Erneute Besiedlung</a:t>
            </a:r>
          </a:p>
          <a:p>
            <a:pPr lvl="1" eaLnBrk="1" hangingPunct="1"/>
            <a:r>
              <a:rPr lang="de-DE" altLang="de-DE" sz="2400" dirty="0"/>
              <a:t>Resistenzbildung </a:t>
            </a:r>
            <a:r>
              <a:rPr lang="de-DE" altLang="de-DE" sz="2400" dirty="0">
                <a:solidFill>
                  <a:srgbClr val="FF0000"/>
                </a:solidFill>
              </a:rPr>
              <a:t>!!!</a:t>
            </a:r>
          </a:p>
          <a:p>
            <a:pPr lvl="1" eaLnBrk="1" hangingPunct="1"/>
            <a:r>
              <a:rPr lang="de-DE" altLang="de-DE" sz="2400" dirty="0"/>
              <a:t>Nebenwirkungen</a:t>
            </a:r>
          </a:p>
          <a:p>
            <a:pPr eaLnBrk="1" hangingPunct="1"/>
            <a:r>
              <a:rPr lang="de-DE" altLang="de-DE" sz="2800" dirty="0"/>
              <a:t>Deckhygiene</a:t>
            </a:r>
          </a:p>
          <a:p>
            <a:pPr lvl="1" eaLnBrk="1" hangingPunct="1"/>
            <a:r>
              <a:rPr lang="de-DE" altLang="de-DE" sz="2400" dirty="0" err="1"/>
              <a:t>Tupferprobe</a:t>
            </a:r>
            <a:r>
              <a:rPr lang="de-DE" altLang="de-DE" sz="2400" dirty="0"/>
              <a:t> bei der Hündin während der LK </a:t>
            </a:r>
          </a:p>
          <a:p>
            <a:pPr lvl="2" eaLnBrk="1" hangingPunct="1"/>
            <a:r>
              <a:rPr lang="de-DE" altLang="de-DE" sz="2000" dirty="0"/>
              <a:t>Eine Hündin infiziert einen Rüden</a:t>
            </a:r>
          </a:p>
          <a:p>
            <a:pPr lvl="1" eaLnBrk="1" hangingPunct="1"/>
            <a:r>
              <a:rPr lang="de-DE" altLang="de-DE" sz="2400" dirty="0"/>
              <a:t>Beim Rüden regelmäßige Samenuntersuchung </a:t>
            </a:r>
          </a:p>
          <a:p>
            <a:pPr lvl="2" eaLnBrk="1" hangingPunct="1"/>
            <a:r>
              <a:rPr lang="de-DE" altLang="de-DE" sz="2000" dirty="0"/>
              <a:t>Ein Rüde kann </a:t>
            </a:r>
            <a:r>
              <a:rPr lang="de-DE" altLang="de-DE" sz="2000" b="1" dirty="0"/>
              <a:t>viele Hündinnen</a:t>
            </a:r>
            <a:r>
              <a:rPr lang="de-DE" altLang="de-DE" sz="2000" dirty="0"/>
              <a:t> infizieren!!!</a:t>
            </a:r>
          </a:p>
          <a:p>
            <a:pPr lvl="2" eaLnBrk="1" hangingPunct="1">
              <a:buFontTx/>
              <a:buNone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3567265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Mykoplasmen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343" y="1981200"/>
            <a:ext cx="11219291" cy="41148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de-DE" altLang="de-DE" sz="2800" dirty="0"/>
              <a:t>Intrazellulär wachsende Bakterien </a:t>
            </a:r>
          </a:p>
          <a:p>
            <a:pPr eaLnBrk="1" hangingPunct="1"/>
            <a:r>
              <a:rPr lang="de-DE" altLang="de-DE" sz="2800" dirty="0"/>
              <a:t>Fakultativ pathogen (Anzahl), Schwer nachzuweisen (Nährmedium)</a:t>
            </a:r>
          </a:p>
          <a:p>
            <a:pPr eaLnBrk="1" hangingPunct="1"/>
            <a:r>
              <a:rPr lang="de-DE" altLang="de-DE" sz="2800" dirty="0"/>
              <a:t>Symptome: </a:t>
            </a:r>
          </a:p>
          <a:p>
            <a:pPr lvl="1"/>
            <a:r>
              <a:rPr lang="de-DE" altLang="de-DE" sz="2500" dirty="0"/>
              <a:t>Respirationstrakt, Husten</a:t>
            </a:r>
          </a:p>
          <a:p>
            <a:pPr eaLnBrk="1" hangingPunct="1"/>
            <a:r>
              <a:rPr lang="de-DE" altLang="de-DE" sz="2800" dirty="0"/>
              <a:t>Bei 80 % der Hunde im Vaginaltrakt / Samen nachweisbar</a:t>
            </a:r>
            <a:endParaRPr lang="de-DE" altLang="de-DE" sz="2500" dirty="0"/>
          </a:p>
          <a:p>
            <a:pPr lvl="1"/>
            <a:r>
              <a:rPr lang="de-DE" altLang="de-DE" sz="2500" dirty="0"/>
              <a:t>Sowohl bei gesunden, als auch bei Hunden mit Fruchtbarkeitsproblemen nachweisbar</a:t>
            </a:r>
          </a:p>
          <a:p>
            <a:pPr eaLnBrk="1" hangingPunct="1"/>
            <a:r>
              <a:rPr lang="de-DE" altLang="de-DE" sz="2800" dirty="0"/>
              <a:t>Infektion: direkter Kontakt (</a:t>
            </a:r>
            <a:r>
              <a:rPr lang="de-DE" altLang="de-DE" sz="2800" dirty="0" err="1"/>
              <a:t>oronasal</a:t>
            </a:r>
            <a:r>
              <a:rPr lang="de-DE" altLang="de-DE" sz="2800" dirty="0"/>
              <a:t>),  Deckakt</a:t>
            </a:r>
          </a:p>
          <a:p>
            <a:pPr eaLnBrk="1" hangingPunct="1"/>
            <a:r>
              <a:rPr lang="de-DE" altLang="de-DE" sz="2800" dirty="0"/>
              <a:t>Behandlung : </a:t>
            </a:r>
          </a:p>
          <a:p>
            <a:pPr lvl="1"/>
            <a:r>
              <a:rPr lang="de-DE" altLang="de-DE" sz="2500" dirty="0"/>
              <a:t>Am besten gar nicht !</a:t>
            </a:r>
          </a:p>
          <a:p>
            <a:pPr lvl="1"/>
            <a:r>
              <a:rPr lang="de-DE" altLang="de-DE" sz="2800" dirty="0"/>
              <a:t>nach klinischer Bewertung : </a:t>
            </a:r>
            <a:r>
              <a:rPr lang="de-DE" altLang="de-DE" sz="2500" dirty="0" err="1"/>
              <a:t>Gyrasehemmer</a:t>
            </a:r>
            <a:r>
              <a:rPr lang="de-DE" altLang="de-DE" sz="2500" dirty="0"/>
              <a:t> oder Doxycyclin</a:t>
            </a:r>
          </a:p>
        </p:txBody>
      </p:sp>
    </p:spTree>
    <p:extLst>
      <p:ext uri="{BB962C8B-B14F-4D97-AF65-F5344CB8AC3E}">
        <p14:creationId xmlns:p14="http://schemas.microsoft.com/office/powerpoint/2010/main" val="3143588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79675-F10D-4A86-90BE-A0F4DA24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462839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/>
              <a:t>Andere mögliche Deckinfektionen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687846-BD1C-448D-B86F-C50B02D69F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306" y="2437689"/>
            <a:ext cx="3419856" cy="3493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Sticker Sarkom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Leishmaniose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/>
              <a:t>Babesiose</a:t>
            </a:r>
            <a:r>
              <a:rPr lang="de-DE" sz="2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Rickettsien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/>
              <a:t>Hepatozoon</a:t>
            </a:r>
            <a:r>
              <a:rPr lang="de-DE" sz="2000" dirty="0"/>
              <a:t> </a:t>
            </a:r>
            <a:r>
              <a:rPr lang="de-DE" sz="2000" dirty="0" err="1"/>
              <a:t>canis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Anaplasmose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Herzwurm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912694D-C28D-46CA-B5A5-952D4BD2C8C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06" y="1828797"/>
            <a:ext cx="5958071" cy="4468553"/>
          </a:xfrm>
        </p:spPr>
      </p:pic>
    </p:spTree>
    <p:extLst>
      <p:ext uri="{BB962C8B-B14F-4D97-AF65-F5344CB8AC3E}">
        <p14:creationId xmlns:p14="http://schemas.microsoft.com/office/powerpoint/2010/main" val="25744065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85435-FDE4-409A-AF6A-F24F033D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490" y="476672"/>
            <a:ext cx="7488950" cy="1143000"/>
          </a:xfrm>
        </p:spPr>
        <p:txBody>
          <a:bodyPr>
            <a:normAutofit/>
          </a:bodyPr>
          <a:lstStyle/>
          <a:p>
            <a:r>
              <a:rPr lang="de-DE" dirty="0"/>
              <a:t>Andere mögliche Deckinfektionen 	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6DB12FF-A2E8-48AA-A4BF-6D9673B87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77" y="2003729"/>
            <a:ext cx="8738484" cy="42154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Früher: Erkrankungen nur in den südeuropäischen Ländern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Heute: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Import tausender Hunde über den Tierschutz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Erwärmung, Reiseverhalten der Deutschen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viele Erreger in Deutschland endemisch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Intensiver Austausch von Zuchthunden (Bes. Rüden) weltweit/europaweit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Bei vielen Erregern ist bisher nur wenig bekannt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Leishmaniose, Herzwürmer, </a:t>
            </a:r>
            <a:r>
              <a:rPr lang="de-DE" dirty="0" err="1"/>
              <a:t>Hepatozoon</a:t>
            </a:r>
            <a:r>
              <a:rPr lang="de-DE" dirty="0"/>
              <a:t> transplazentare Infektion nachgewiesen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Aber: Bewusstsein, dass der Deckakt eine Gefahr für das Übertragen von Infektionen ist!!!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Testen der Hunde vor Belegen im Bedarfsfall sinnvoll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Züchterprofil Parasitus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14058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97277-C473-47E6-9050-CF9CEA14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32" y="838200"/>
            <a:ext cx="7772400" cy="1143000"/>
          </a:xfrm>
        </p:spPr>
        <p:txBody>
          <a:bodyPr>
            <a:normAutofit/>
          </a:bodyPr>
          <a:lstStyle/>
          <a:p>
            <a:r>
              <a:rPr lang="de-DE" dirty="0"/>
              <a:t>Andere mögliche Einflussfaktoren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6E5958-66B8-4260-AE69-B7F59473DB4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647" y="2194520"/>
            <a:ext cx="8112333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Inzuchtdepression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Vitalitäts- und Fitnessverlust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Ernährung beider Tiere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/>
              <a:t>Barfen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Körperliche Belastung (Hundesport)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Seelische Belastung (Stress im Rudel, Tierarztbesuche)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Schwer wissenschaftlich/ medizinisch nachweisbar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204551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D2E39-3D4B-402D-A2E2-6CE9538D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Deckhygiene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2E9BC-071C-D985-A305-F2313CE6A7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598" y="2313432"/>
            <a:ext cx="8978905" cy="349300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Spülung der Vorhaut 2 Tage vor der Belegung sinnvoll, bei starkem Ausfluss auch Mikrobielle Untersuchung eines Abstrichs aus dem Präputium / </a:t>
            </a:r>
            <a:r>
              <a:rPr lang="de-DE" dirty="0"/>
              <a:t>von der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Penisoberfläche</a:t>
            </a:r>
          </a:p>
          <a:p>
            <a:pPr marL="305435" indent="-305435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Analog der Hündin kann beim Rüden eine mikrobielle Untersuchung des Ejakulates durchgeführt werden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Deckrüde sollte einmal im Jahr zur Zuchttauglichkeitsuntersuchung vorgestellt werden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Sinnvollerweise aber auch Allgemeine Untersuchung / Ultraschall Hoden/ Prostata</a:t>
            </a:r>
          </a:p>
          <a:p>
            <a:r>
              <a:rPr lang="de-DE" dirty="0"/>
              <a:t>ABER: Nach aktuellem Wissensstand sind Bakterien eher selten ursächlich für das Auftreten von Infertilität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8763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E6939-B682-4F97-A333-EE0C0ACD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Kryptorchismus - Diagnose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536DE0-A9E6-4CAA-A680-7F5DD5C7A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336" y="2081819"/>
            <a:ext cx="6610523" cy="3633047"/>
          </a:xfrm>
        </p:spPr>
        <p:txBody>
          <a:bodyPr>
            <a:normAutofit/>
          </a:bodyPr>
          <a:lstStyle/>
          <a:p>
            <a:r>
              <a:rPr lang="de-DE" dirty="0"/>
              <a:t>Häufigste Fortpflanzungsstörung des männlichen Hundes </a:t>
            </a:r>
          </a:p>
          <a:p>
            <a:r>
              <a:rPr lang="de-DE" dirty="0"/>
              <a:t>Verbleiben eines oder beider Hoden in Bauch oder Leistengegend</a:t>
            </a:r>
          </a:p>
          <a:p>
            <a:r>
              <a:rPr lang="de-DE" dirty="0"/>
              <a:t>75% einseitiger </a:t>
            </a:r>
            <a:r>
              <a:rPr lang="de-DE" dirty="0" err="1"/>
              <a:t>Kyptorchismus</a:t>
            </a:r>
            <a:r>
              <a:rPr lang="de-DE" dirty="0"/>
              <a:t>, meist rechter Hoden </a:t>
            </a:r>
          </a:p>
          <a:p>
            <a:r>
              <a:rPr lang="de-DE" dirty="0"/>
              <a:t>Bei Welpen sollten im Alter von 8-10 Wochen beide Hoden im Hodensack tastbar sein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Abdominale Hoden per Ultraschall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 dem 6. LM </a:t>
            </a:r>
            <a:r>
              <a:rPr lang="de-DE" dirty="0"/>
              <a:t>Leistenspalt geschlossen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929C3E3-8AF2-3C52-6559-69157F219B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5302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26118-A9AB-4230-92D1-4F63E2A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Kryptorchismus – Therapie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F16FA55-8B10-443B-B84A-D0D6749A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00" y="2067555"/>
            <a:ext cx="6048857" cy="3634486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Hormonelle Therapie? &gt; Zuchtethik  / Erfolg ? </a:t>
            </a:r>
          </a:p>
          <a:p>
            <a:r>
              <a:rPr lang="de-DE" dirty="0"/>
              <a:t>Massagen? &gt; Erfolg nicht nachweisbar</a:t>
            </a:r>
          </a:p>
          <a:p>
            <a:r>
              <a:rPr lang="de-DE" dirty="0" err="1"/>
              <a:t>Orchidopexie</a:t>
            </a:r>
            <a:r>
              <a:rPr lang="de-DE" dirty="0"/>
              <a:t>? &gt; Zuchtethik</a:t>
            </a:r>
          </a:p>
          <a:p>
            <a:r>
              <a:rPr lang="de-DE" dirty="0"/>
              <a:t>Entfernung des </a:t>
            </a:r>
            <a:r>
              <a:rPr lang="de-DE" dirty="0" err="1"/>
              <a:t>kryptorchiden</a:t>
            </a:r>
            <a:r>
              <a:rPr lang="de-DE" dirty="0"/>
              <a:t> </a:t>
            </a:r>
            <a:r>
              <a:rPr lang="de-DE"/>
              <a:t>Hoden wichtig</a:t>
            </a:r>
            <a:endParaRPr lang="de-DE" dirty="0"/>
          </a:p>
          <a:p>
            <a:r>
              <a:rPr lang="de-DE" dirty="0"/>
              <a:t>Zuchtausschluss für betroffene Tiere </a:t>
            </a:r>
            <a:r>
              <a:rPr lang="de-DE" dirty="0">
                <a:solidFill>
                  <a:srgbClr val="FF0000"/>
                </a:solidFill>
              </a:rPr>
              <a:t>!!</a:t>
            </a:r>
          </a:p>
          <a:p>
            <a:r>
              <a:rPr lang="de-DE" dirty="0">
                <a:solidFill>
                  <a:srgbClr val="FF0000"/>
                </a:solidFill>
              </a:rPr>
              <a:t>Cave Hodentorsion = Drehung des Hodens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Häufiger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kryptorchide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Hoden betroffen, die im Bauchraum liegen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Symptome: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Starke Bauchschmerzen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Geschwollener Hodensack, Rötung, Fieber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Notfallpatient sofortige Operation notwendig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17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47CF2-244C-4B4A-82BF-916F7651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Kryptorchismus - Genetik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BD79F-E61F-4CCE-B23C-6AAF8C0C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Geschlechtsbegrenzte Vererbung = Wird auch von der Hündin vererbt, aber man sieht es nur beim Rüden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Korrelation mit dem Inzuchtgrad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Insbesondere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Toyrassen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aber auch Boxer, Zwergschnauzer oder Cocker Spaniel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Multifaktorielles Geschehen mit polygener Komponente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Evtl.  Einfluss des Geburtsmonats: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Geringste Rate im November / Höchste Rate im Juli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Einfluss der Wurfgröße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Geringste Rate in kleinen Würfen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Höchste Rate in großen Würfen</a:t>
            </a:r>
          </a:p>
        </p:txBody>
      </p:sp>
    </p:spTree>
    <p:extLst>
      <p:ext uri="{BB962C8B-B14F-4D97-AF65-F5344CB8AC3E}">
        <p14:creationId xmlns:p14="http://schemas.microsoft.com/office/powerpoint/2010/main" val="1512472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CE2802A-14AC-08F2-19AE-F599B45F6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Kastration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E32EDFC-871D-F400-CC33-CC238E4B68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Entfernen der Keimdrüsen (Hoden, Eierstöcke) </a:t>
            </a:r>
          </a:p>
          <a:p>
            <a:r>
              <a:rPr lang="de-DE" dirty="0"/>
              <a:t>Keine Produktion von Sexualhormonen</a:t>
            </a:r>
          </a:p>
          <a:p>
            <a:r>
              <a:rPr lang="de-DE" dirty="0"/>
              <a:t>Unfruchtbarkeit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7EC837A-55B2-F2C7-BF4F-0D70F0A33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Cave : Sterilisation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EEFA04-6AD1-935A-F834-FB1768F095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Verhindern des Transportes der Keimzellen</a:t>
            </a:r>
          </a:p>
          <a:p>
            <a:r>
              <a:rPr lang="de-DE" dirty="0"/>
              <a:t>Produktion von Sexualhormonen</a:t>
            </a:r>
          </a:p>
          <a:p>
            <a:r>
              <a:rPr lang="de-DE" dirty="0"/>
              <a:t>Unfruchtbarkeit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DA5A00D-C766-13E2-09FA-6D7AD0D8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r>
              <a:rPr lang="de-DE" dirty="0"/>
              <a:t>Kastration                                         Sterilisation </a:t>
            </a:r>
          </a:p>
        </p:txBody>
      </p:sp>
    </p:spTree>
    <p:extLst>
      <p:ext uri="{BB962C8B-B14F-4D97-AF65-F5344CB8AC3E}">
        <p14:creationId xmlns:p14="http://schemas.microsoft.com/office/powerpoint/2010/main" val="344845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F372D-D437-4DBA-BCF2-F67FFDE3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Spermien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692FED-8D97-4C92-BC73-4B9608B598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Anatomie: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Kopf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Hals</a:t>
            </a:r>
          </a:p>
          <a:p>
            <a:pPr lvl="1"/>
            <a:r>
              <a:rPr lang="de-DE" dirty="0"/>
              <a:t>Mittelstück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Schwanz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 der Spermienbildung: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 – 63 Tage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Bildung von 300 – 500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Tag </a:t>
            </a:r>
          </a:p>
          <a:p>
            <a:pPr lvl="2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Abhängig von Körper-/Hodengröße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Funktion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 des männlichen Erbgutes zur Eizelle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D5F0826-C1A4-46AE-9D02-7A3EA9B46776}"/>
              </a:ext>
            </a:extLst>
          </p:cNvPr>
          <p:cNvSpPr txBox="1"/>
          <p:nvPr/>
        </p:nvSpPr>
        <p:spPr>
          <a:xfrm>
            <a:off x="8545041" y="4219222"/>
            <a:ext cx="2024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Bild: wissen.de</a:t>
            </a:r>
          </a:p>
        </p:txBody>
      </p:sp>
    </p:spTree>
    <p:extLst>
      <p:ext uri="{BB962C8B-B14F-4D97-AF65-F5344CB8AC3E}">
        <p14:creationId xmlns:p14="http://schemas.microsoft.com/office/powerpoint/2010/main" val="11623680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B2583B0-1298-8217-4689-6742E67D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Kastration Rüde – Allgemeine Informationen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3A0AFD-1DBB-88C0-0BE4-7A000A679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Indikation</a:t>
            </a:r>
          </a:p>
          <a:p>
            <a:pPr lvl="1"/>
            <a:r>
              <a:rPr lang="de-DE" sz="1800" dirty="0"/>
              <a:t>Kontrazeption </a:t>
            </a:r>
          </a:p>
          <a:p>
            <a:pPr lvl="1"/>
            <a:r>
              <a:rPr lang="de-DE" sz="1800" dirty="0"/>
              <a:t>Tumoröse, traumatische, entzündliche Veränderungen von Hoden und Nebenhoden </a:t>
            </a:r>
          </a:p>
          <a:p>
            <a:pPr lvl="1"/>
            <a:r>
              <a:rPr lang="de-DE" sz="1800" dirty="0"/>
              <a:t>Prostatahyperplasie und entzündliche Erkrankungen der Prostata</a:t>
            </a:r>
          </a:p>
          <a:p>
            <a:pPr lvl="1"/>
            <a:r>
              <a:rPr lang="de-DE" sz="1800" dirty="0" err="1"/>
              <a:t>Perinealhernie</a:t>
            </a:r>
            <a:r>
              <a:rPr lang="de-DE" sz="1800" dirty="0"/>
              <a:t> , </a:t>
            </a:r>
            <a:r>
              <a:rPr lang="de-DE" sz="1800" dirty="0" err="1"/>
              <a:t>Perianaltumore</a:t>
            </a:r>
            <a:endParaRPr lang="de-DE" sz="1800" dirty="0"/>
          </a:p>
          <a:p>
            <a:pPr lvl="1"/>
            <a:r>
              <a:rPr lang="de-DE" sz="1800" dirty="0"/>
              <a:t>Hypersexualität, Streunen, Urinmarkieren</a:t>
            </a:r>
          </a:p>
          <a:p>
            <a:r>
              <a:rPr lang="de-DE" sz="1800" dirty="0"/>
              <a:t>Nebenwirkungen der Operation</a:t>
            </a:r>
          </a:p>
          <a:p>
            <a:pPr lvl="1"/>
            <a:r>
              <a:rPr lang="de-DE" sz="1800" dirty="0"/>
              <a:t>Blutungen</a:t>
            </a:r>
          </a:p>
          <a:p>
            <a:pPr lvl="1"/>
            <a:r>
              <a:rPr lang="de-DE" sz="1800" dirty="0"/>
              <a:t>Wundheilungsstörungen</a:t>
            </a:r>
          </a:p>
        </p:txBody>
      </p:sp>
    </p:spTree>
    <p:extLst>
      <p:ext uri="{BB962C8B-B14F-4D97-AF65-F5344CB8AC3E}">
        <p14:creationId xmlns:p14="http://schemas.microsoft.com/office/powerpoint/2010/main" val="10819498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41F06-21EC-4D73-4412-3632FF03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Kastration Rüde – Nebenwirkungen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DDBCE3-C481-12C7-997F-E3029A22D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5588"/>
            <a:ext cx="11029615" cy="3634486"/>
          </a:xfrm>
        </p:spPr>
        <p:txBody>
          <a:bodyPr/>
          <a:lstStyle/>
          <a:p>
            <a:r>
              <a:rPr lang="de-DE" dirty="0"/>
              <a:t>Harninkontinenz </a:t>
            </a:r>
          </a:p>
          <a:p>
            <a:pPr lvl="1"/>
            <a:r>
              <a:rPr lang="de-DE" dirty="0"/>
              <a:t>Seltener als bei der Hündin </a:t>
            </a:r>
          </a:p>
          <a:p>
            <a:pPr lvl="1"/>
            <a:r>
              <a:rPr lang="de-DE" dirty="0"/>
              <a:t>Therapie mit </a:t>
            </a:r>
            <a:r>
              <a:rPr lang="de-DE" dirty="0" err="1"/>
              <a:t>Phenylpropanolamin</a:t>
            </a:r>
            <a:r>
              <a:rPr lang="de-DE" dirty="0"/>
              <a:t> – </a:t>
            </a:r>
            <a:r>
              <a:rPr lang="de-DE" dirty="0" err="1"/>
              <a:t>Propalin</a:t>
            </a:r>
            <a:r>
              <a:rPr lang="de-DE" dirty="0"/>
              <a:t> ®</a:t>
            </a:r>
          </a:p>
          <a:p>
            <a:r>
              <a:rPr lang="de-DE" dirty="0"/>
              <a:t>Fellveränderungen</a:t>
            </a:r>
          </a:p>
          <a:p>
            <a:r>
              <a:rPr lang="de-DE" dirty="0"/>
              <a:t>Verhaltensänderungen </a:t>
            </a:r>
          </a:p>
          <a:p>
            <a:r>
              <a:rPr lang="de-DE" dirty="0"/>
              <a:t>Erkrankungen des Bewegungsapparates und Tumorentstehung</a:t>
            </a:r>
          </a:p>
          <a:p>
            <a:pPr lvl="1"/>
            <a:r>
              <a:rPr lang="de-DE" dirty="0"/>
              <a:t> Obesitas durch erhöhte Futteraufnahme und verstärktes Betteln</a:t>
            </a:r>
          </a:p>
        </p:txBody>
      </p:sp>
    </p:spTree>
    <p:extLst>
      <p:ext uri="{BB962C8B-B14F-4D97-AF65-F5344CB8AC3E}">
        <p14:creationId xmlns:p14="http://schemas.microsoft.com/office/powerpoint/2010/main" val="20928816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890546" y="541352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dirty="0">
                <a:solidFill>
                  <a:schemeClr val="tx2"/>
                </a:solidFill>
                <a:latin typeface="+mj-lt"/>
              </a:rPr>
              <a:t>Alternative zur Kastration: </a:t>
            </a:r>
            <a:r>
              <a:rPr lang="de-DE" altLang="de-DE" dirty="0" err="1">
                <a:solidFill>
                  <a:schemeClr val="tx2"/>
                </a:solidFill>
                <a:latin typeface="+mj-lt"/>
              </a:rPr>
              <a:t>Suprelorin</a:t>
            </a:r>
            <a:r>
              <a:rPr lang="de-DE" altLang="de-DE" sz="3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®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10553" y="2358813"/>
            <a:ext cx="5713169" cy="24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+mn-lt"/>
              </a:rPr>
              <a:t>GnRH</a:t>
            </a:r>
            <a:r>
              <a:rPr lang="de-DE" altLang="de-DE" sz="2800" dirty="0">
                <a:latin typeface="+mn-lt"/>
              </a:rPr>
              <a:t> Injektor mit kompletter Reduktion der Hodenfunktion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+mn-lt"/>
              </a:rPr>
              <a:t>Wirkdauer: min. 6 oder 12 Monate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446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038350" y="476672"/>
            <a:ext cx="3067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3600" dirty="0" err="1">
                <a:solidFill>
                  <a:schemeClr val="tx2"/>
                </a:solidFill>
                <a:latin typeface="+mj-lt"/>
              </a:rPr>
              <a:t>Suprelorin</a:t>
            </a:r>
            <a:r>
              <a:rPr lang="de-DE" altLang="de-DE" sz="4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®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8052" y="1924783"/>
            <a:ext cx="446863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Medikamentelle</a:t>
            </a:r>
            <a:r>
              <a:rPr lang="de-DE" altLang="de-DE" sz="2000" dirty="0"/>
              <a:t> Kastration 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2000" dirty="0"/>
              <a:t>Rüde, Kater, (Katze), Frettchen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/>
              <a:t>Prostataerkrankungen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/>
              <a:t>Verschiebung der Pubertät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1800" dirty="0"/>
              <a:t>Auch Hündin (12 bis 16 Wochen)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/>
              <a:t>Harninkontinenz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2000" dirty="0"/>
              <a:t>Hormonelle </a:t>
            </a:r>
            <a:r>
              <a:rPr lang="de-DE" altLang="de-DE" sz="2000" dirty="0" err="1"/>
              <a:t>Haarkleidveränderungen</a:t>
            </a:r>
            <a:endParaRPr lang="de-DE" altLang="de-DE" sz="20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34400" y="2286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de-DE" altLang="de-DE" sz="2400">
              <a:latin typeface="Times New Roman" pitchFamily="18" charset="0"/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50FDE7F-0F91-329F-046A-605148428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471" y="1212580"/>
            <a:ext cx="6512229" cy="5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99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847529" y="692324"/>
            <a:ext cx="8694737" cy="9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000" dirty="0">
                <a:solidFill>
                  <a:schemeClr val="tx2"/>
                </a:solidFill>
                <a:latin typeface="Impact" pitchFamily="34" charset="0"/>
              </a:rPr>
              <a:t>Vielen Dank  für Ihre  Aufmerksamkeit!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0BC96-0221-6DF4-10F3-B76465E6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F2B31-9346-F7D6-1DE4-1F66DD75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Günzel-Apel/</a:t>
            </a:r>
            <a:r>
              <a:rPr lang="de-DE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Bostedt</a:t>
            </a:r>
            <a:r>
              <a:rPr lang="de-DE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Reproduktionsmedizin und Neonatologie von Hund und Katze</a:t>
            </a:r>
            <a:endParaRPr lang="de-DE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600" dirty="0">
                <a:solidFill>
                  <a:schemeClr val="tx1"/>
                </a:solidFill>
              </a:rPr>
              <a:t>GKF-Projekt,  Infoheft 56:  Warum deckt der Zuchtrüde nicht mehr erfolgreich? – TÄ Pauline Rehder &amp; Prof. Dr. Sandra </a:t>
            </a:r>
            <a:r>
              <a:rPr lang="de-DE" sz="1600" dirty="0" err="1">
                <a:solidFill>
                  <a:schemeClr val="tx1"/>
                </a:solidFill>
              </a:rPr>
              <a:t>Goericke</a:t>
            </a:r>
            <a:r>
              <a:rPr lang="de-DE" sz="1600" dirty="0">
                <a:solidFill>
                  <a:schemeClr val="tx1"/>
                </a:solidFill>
              </a:rPr>
              <a:t>-Pesch, Reproduktionsmedizinische Einheit der Kliniken – Kleintier Stiftung Tierärztliche Hochschule Hannover, </a:t>
            </a:r>
            <a:r>
              <a:rPr lang="de-DE" sz="1600" dirty="0" err="1">
                <a:solidFill>
                  <a:schemeClr val="tx1"/>
                </a:solidFill>
              </a:rPr>
              <a:t>Bünteweg</a:t>
            </a:r>
            <a:r>
              <a:rPr lang="de-DE" sz="1600" dirty="0">
                <a:solidFill>
                  <a:schemeClr val="tx1"/>
                </a:solidFill>
              </a:rPr>
              <a:t> 15, 30559 Hannover</a:t>
            </a:r>
          </a:p>
          <a:p>
            <a:r>
              <a:rPr lang="de-DE" sz="1600" dirty="0">
                <a:solidFill>
                  <a:schemeClr val="tx1"/>
                </a:solidFill>
              </a:rPr>
              <a:t>Celina del Amo: Hundeverhalten beeinflussen – Epigenetik im Alltag </a:t>
            </a:r>
          </a:p>
          <a:p>
            <a:r>
              <a:rPr lang="de-DE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Kanine Brucellose: infizierte Hunde in Europa | </a:t>
            </a:r>
            <a:r>
              <a:rPr lang="de-DE" sz="16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vetline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Brucellosis</a:t>
            </a:r>
            <a:r>
              <a:rPr lang="de-DE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in Dogs - PDSA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1901C-3F12-4610-B4B1-93F2ABD3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Prostata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C3AB2-A66F-4A46-AB64-C59BF46D0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akzessorische Geschlechtsdrüse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Sekret wird bei der Ejakulation den Spermien beigemengt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Funktion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 der Spermien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Ernährung der Spermien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Größe stark abhängig von Größe und Alter des Rüden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47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98555-1DE4-40BD-9677-6CB213D9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Geschlechtsreife</a:t>
            </a:r>
            <a:r>
              <a:rPr lang="de-DE" dirty="0"/>
              <a:t>  = </a:t>
            </a:r>
            <a:r>
              <a:rPr lang="de-DE" dirty="0" err="1"/>
              <a:t>PuBertät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A39BB-AE5F-4303-A5A9-C316D5102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02007"/>
            <a:ext cx="5194767" cy="3633047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Beginnt mit ca. 8 – 14 Monaten abhängig von Rasse und Größe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Freisetzung von Testosteron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Verhalten verändert sich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Aufspringen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Dominanz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Markieren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Körper-, Hoden- und Penisgröße nehmen zu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C11E75-A6EC-8C6C-8C39-87499ED10F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7569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36_TF56535239.potx" id="{4771B70B-C097-4732-AB43-91EA7C75A1CD}" vid="{15725A0A-D276-440E-9C93-D3F822D126F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{0614C348-E4DB-43B1-9E18-D48DCD54E129}tf56535239_win32</Template>
  <TotalTime>0</TotalTime>
  <Words>2629</Words>
  <Application>Microsoft Office PowerPoint</Application>
  <PresentationFormat>Breitbild</PresentationFormat>
  <Paragraphs>620</Paragraphs>
  <Slides>75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90" baseType="lpstr">
      <vt:lpstr>ＭＳ Ｐゴシック</vt:lpstr>
      <vt:lpstr>Arial</vt:lpstr>
      <vt:lpstr>Arial Narrow</vt:lpstr>
      <vt:lpstr>Bookshelf Symbol 3</vt:lpstr>
      <vt:lpstr>Calibri</vt:lpstr>
      <vt:lpstr>CommonBullets</vt:lpstr>
      <vt:lpstr>Franklin Gothic Book</vt:lpstr>
      <vt:lpstr>Franklin Gothic Demi</vt:lpstr>
      <vt:lpstr>Impact</vt:lpstr>
      <vt:lpstr>Open Sans</vt:lpstr>
      <vt:lpstr>Times New Roman</vt:lpstr>
      <vt:lpstr>Wingdings</vt:lpstr>
      <vt:lpstr>Wingdings 2</vt:lpstr>
      <vt:lpstr>Wingdings 3</vt:lpstr>
      <vt:lpstr>DividendVTI</vt:lpstr>
      <vt:lpstr>Der Rüde in Zucht &amp; Gesundheit</vt:lpstr>
      <vt:lpstr>Inhalt </vt:lpstr>
      <vt:lpstr>Anatomische Grundlagen:  Präputium / Skrotum </vt:lpstr>
      <vt:lpstr>Penis</vt:lpstr>
      <vt:lpstr>Hoden</vt:lpstr>
      <vt:lpstr>Nebenhoden und Samenleiter</vt:lpstr>
      <vt:lpstr>Spermien</vt:lpstr>
      <vt:lpstr>Prostata</vt:lpstr>
      <vt:lpstr>Geschlechtsreife  = PuBertät </vt:lpstr>
      <vt:lpstr>Zuchtreife und Senium</vt:lpstr>
      <vt:lpstr>PowerPoint-Präsentation</vt:lpstr>
      <vt:lpstr>Allgemeine Untersuchung </vt:lpstr>
      <vt:lpstr>PowerPoint-Präsentation</vt:lpstr>
      <vt:lpstr>PowerPoint-Präsentation</vt:lpstr>
      <vt:lpstr>PowerPoint-Präsentation</vt:lpstr>
      <vt:lpstr>Ejakulation</vt:lpstr>
      <vt:lpstr>PowerPoint-Präsentation</vt:lpstr>
      <vt:lpstr>Ultraschall</vt:lpstr>
      <vt:lpstr>PowerPoint-Präsentation</vt:lpstr>
      <vt:lpstr>Der ideale DEckakt</vt:lpstr>
      <vt:lpstr>Probleme beim Deckakt - Anatomische Ursachen bei der Hündin</vt:lpstr>
      <vt:lpstr>Probleme beim Deckakt – Anatomische Ursachen beim Rüden </vt:lpstr>
      <vt:lpstr>Probleme beim Deckakt - Anatomische Ursachen beim Rüden</vt:lpstr>
      <vt:lpstr>Psychologische Ursachen </vt:lpstr>
      <vt:lpstr>Psychologische Ursachen </vt:lpstr>
      <vt:lpstr>Deckakt klappt – Hündin bleibt leer </vt:lpstr>
      <vt:lpstr>Deckzeitpunktbestimmung –  Gynäkologische Untersuchung</vt:lpstr>
      <vt:lpstr>Progesteronbestimmung im Blut</vt:lpstr>
      <vt:lpstr>Der Richtige Deckzeitpunkt</vt:lpstr>
      <vt:lpstr>  Hormonelle Ursachen</vt:lpstr>
      <vt:lpstr>  Systemische Ursachen</vt:lpstr>
      <vt:lpstr> Iatrogene Ursachen</vt:lpstr>
      <vt:lpstr>Erkrankungen der Organe</vt:lpstr>
      <vt:lpstr>Erkrankungen Praeputium</vt:lpstr>
      <vt:lpstr>Präputialkatarrh</vt:lpstr>
      <vt:lpstr>Erkrankungen Penis</vt:lpstr>
      <vt:lpstr>Balanoposthitis </vt:lpstr>
      <vt:lpstr>Erektionsblutungen</vt:lpstr>
      <vt:lpstr>Trauma, Fraktur des Penisknochens </vt:lpstr>
      <vt:lpstr>Sticker Sarkom</vt:lpstr>
      <vt:lpstr>Sticker Sarkom</vt:lpstr>
      <vt:lpstr>Skrotaldermatitis</vt:lpstr>
      <vt:lpstr>Erkrankungen Hoden </vt:lpstr>
      <vt:lpstr>PowerPoint-Präsentation</vt:lpstr>
      <vt:lpstr>Hodenentzündung (Orchitis)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Prostataabszess</vt:lpstr>
      <vt:lpstr>PowerPoint-Präsentation</vt:lpstr>
      <vt:lpstr>Diagnostik Prostata </vt:lpstr>
      <vt:lpstr> Bakterielle Infektionen</vt:lpstr>
      <vt:lpstr>PowerPoint-Präsentation</vt:lpstr>
      <vt:lpstr>Unspezifische Erreger</vt:lpstr>
      <vt:lpstr>Unspezifische Erreger</vt:lpstr>
      <vt:lpstr>Mykoplasmen</vt:lpstr>
      <vt:lpstr>Andere mögliche Deckinfektionen</vt:lpstr>
      <vt:lpstr>Andere mögliche Deckinfektionen  </vt:lpstr>
      <vt:lpstr>Andere mögliche Einflussfaktoren </vt:lpstr>
      <vt:lpstr>Deckhygiene</vt:lpstr>
      <vt:lpstr>Kryptorchismus - Diagnose</vt:lpstr>
      <vt:lpstr>Kryptorchismus – Therapie </vt:lpstr>
      <vt:lpstr>Kryptorchismus - Genetik</vt:lpstr>
      <vt:lpstr>Kastration                                         Sterilisation </vt:lpstr>
      <vt:lpstr>Kastration Rüde – Allgemeine Informationen </vt:lpstr>
      <vt:lpstr>Kastration Rüde – Nebenwirkungen </vt:lpstr>
      <vt:lpstr>PowerPoint-Präsentation</vt:lpstr>
      <vt:lpstr>PowerPoint-Präsentation</vt:lpstr>
      <vt:lpstr>PowerPoint-Präsentation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Lorem Ipsum</dc:title>
  <dc:creator>Carola Möhrke</dc:creator>
  <cp:lastModifiedBy>Antje Remus</cp:lastModifiedBy>
  <cp:revision>4</cp:revision>
  <dcterms:created xsi:type="dcterms:W3CDTF">2023-01-21T11:24:47Z</dcterms:created>
  <dcterms:modified xsi:type="dcterms:W3CDTF">2024-03-04T14:17:25Z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